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63" r:id="rId2"/>
    <p:sldId id="262" r:id="rId3"/>
    <p:sldId id="257" r:id="rId4"/>
    <p:sldId id="258" r:id="rId5"/>
    <p:sldId id="264" r:id="rId6"/>
    <p:sldId id="265" r:id="rId7"/>
    <p:sldId id="266" r:id="rId8"/>
    <p:sldId id="267" r:id="rId9"/>
    <p:sldId id="259" r:id="rId10"/>
    <p:sldId id="260" r:id="rId11"/>
    <p:sldId id="261" r:id="rId12"/>
    <p:sldId id="268" r:id="rId13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5F2CC4-E295-4F2C-A0AA-416C0AE81C28}" v="4205" dt="2025-03-14T03:14:12.394"/>
    <p1510:client id="{E5853BFF-7466-EC8B-AEB5-F73D9501A661}" v="32" dt="2025-03-13T16:21:58.911"/>
    <p1510:client id="{E86961A1-6FEF-8157-642E-D74F81C1C123}" v="1" dt="2025-03-13T13:45:23.40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45552E-E322-4E2E-8E28-0DA2FBB1B4E8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11B16B-7A15-4B8B-9E8C-D9EA4109A3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8863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1B16B-7A15-4B8B-9E8C-D9EA4109A301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2287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1425"/>
              </a:lnSpc>
            </a:pPr>
            <a:r>
              <a:t>@SIH</a:t>
            </a:r>
            <a:r>
              <a:rPr spc="-15"/>
              <a:t> </a:t>
            </a:r>
            <a:r>
              <a:t>Idea</a:t>
            </a:r>
            <a:r>
              <a:rPr spc="-20"/>
              <a:t> </a:t>
            </a:r>
            <a:r>
              <a:rPr spc="-5"/>
              <a:t>submission-</a:t>
            </a:r>
            <a:r>
              <a:rPr spc="-60"/>
              <a:t> </a:t>
            </a:r>
            <a:r>
              <a:rPr spc="-20"/>
              <a:t>Template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‹#›</a:t>
            </a:fld>
            <a:endParaRPr spc="-5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1425"/>
              </a:lnSpc>
            </a:pPr>
            <a:r>
              <a:t>@SIH</a:t>
            </a:r>
            <a:r>
              <a:rPr spc="-15"/>
              <a:t> </a:t>
            </a:r>
            <a:r>
              <a:t>Idea</a:t>
            </a:r>
            <a:r>
              <a:rPr spc="-20"/>
              <a:t> </a:t>
            </a:r>
            <a:r>
              <a:rPr spc="-5"/>
              <a:t>submission-</a:t>
            </a:r>
            <a:r>
              <a:rPr spc="-60"/>
              <a:t> </a:t>
            </a:r>
            <a:r>
              <a:rPr spc="-20"/>
              <a:t>Template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‹#›</a:t>
            </a:fld>
            <a:endParaRPr spc="-5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1425"/>
              </a:lnSpc>
            </a:pPr>
            <a:r>
              <a:t>@SIH</a:t>
            </a:r>
            <a:r>
              <a:rPr spc="-15"/>
              <a:t> </a:t>
            </a:r>
            <a:r>
              <a:t>Idea</a:t>
            </a:r>
            <a:r>
              <a:rPr spc="-20"/>
              <a:t> </a:t>
            </a:r>
            <a:r>
              <a:rPr spc="-5"/>
              <a:t>submission-</a:t>
            </a:r>
            <a:r>
              <a:rPr spc="-60"/>
              <a:t> </a:t>
            </a:r>
            <a:r>
              <a:rPr spc="-20"/>
              <a:t>Template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‹#›</a:t>
            </a:fld>
            <a:endParaRPr spc="-5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1425"/>
              </a:lnSpc>
            </a:pPr>
            <a:r>
              <a:t>@SIH</a:t>
            </a:r>
            <a:r>
              <a:rPr spc="-15"/>
              <a:t> </a:t>
            </a:r>
            <a:r>
              <a:t>Idea</a:t>
            </a:r>
            <a:r>
              <a:rPr spc="-20"/>
              <a:t> </a:t>
            </a:r>
            <a:r>
              <a:rPr spc="-5"/>
              <a:t>submission-</a:t>
            </a:r>
            <a:r>
              <a:rPr spc="-60"/>
              <a:t> </a:t>
            </a:r>
            <a:r>
              <a:rPr spc="-20"/>
              <a:t>Template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3/14/2025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‹#›</a:t>
            </a:fld>
            <a:endParaRPr spc="-5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1425"/>
              </a:lnSpc>
            </a:pPr>
            <a:r>
              <a:t>@SIH</a:t>
            </a:r>
            <a:r>
              <a:rPr spc="-15"/>
              <a:t> </a:t>
            </a:r>
            <a:r>
              <a:t>Idea</a:t>
            </a:r>
            <a:r>
              <a:rPr spc="-20"/>
              <a:t> </a:t>
            </a:r>
            <a:r>
              <a:rPr spc="-5"/>
              <a:t>submission-</a:t>
            </a:r>
            <a:r>
              <a:rPr spc="-60"/>
              <a:t> </a:t>
            </a:r>
            <a:r>
              <a:rPr spc="-20"/>
              <a:t>Template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‹#›</a:t>
            </a:fld>
            <a:endParaRPr spc="-5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6376414"/>
            <a:ext cx="12191999" cy="481584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6354762"/>
            <a:ext cx="12192000" cy="503555"/>
          </a:xfrm>
          <a:custGeom>
            <a:avLst/>
            <a:gdLst/>
            <a:ahLst/>
            <a:cxnLst/>
            <a:rect l="l" t="t" r="r" b="b"/>
            <a:pathLst>
              <a:path w="12192000" h="503554">
                <a:moveTo>
                  <a:pt x="12192000" y="0"/>
                </a:moveTo>
                <a:lnTo>
                  <a:pt x="0" y="0"/>
                </a:lnTo>
                <a:lnTo>
                  <a:pt x="0" y="503237"/>
                </a:lnTo>
                <a:lnTo>
                  <a:pt x="12192000" y="503237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11345" y="82753"/>
            <a:ext cx="4369308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42581" y="1684401"/>
            <a:ext cx="10254615" cy="34315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108575" y="6445817"/>
            <a:ext cx="2286634" cy="196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1425"/>
              </a:lnSpc>
            </a:pPr>
            <a:r>
              <a:t>@SIH</a:t>
            </a:r>
            <a:r>
              <a:rPr spc="-15"/>
              <a:t> </a:t>
            </a:r>
            <a:r>
              <a:t>Idea</a:t>
            </a:r>
            <a:r>
              <a:rPr spc="-20"/>
              <a:t> </a:t>
            </a:r>
            <a:r>
              <a:rPr spc="-5"/>
              <a:t>submission-</a:t>
            </a:r>
            <a:r>
              <a:rPr spc="-60"/>
              <a:t> </a:t>
            </a:r>
            <a:r>
              <a:rPr spc="-20"/>
              <a:t>Template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367769" y="6445817"/>
            <a:ext cx="161290" cy="197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‹#›</a:t>
            </a:fld>
            <a:endParaRPr spc="-5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6D296-76E3-6A0C-6D70-243F45279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>
            <a:extLst>
              <a:ext uri="{FF2B5EF4-FFF2-40B4-BE49-F238E27FC236}">
                <a16:creationId xmlns:a16="http://schemas.microsoft.com/office/drawing/2014/main" id="{B9BF6A0C-0054-9AC0-1D2A-035C808C0A4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022244" y="482081"/>
            <a:ext cx="80835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IN" sz="4000" spc="-130">
                <a:solidFill>
                  <a:srgbClr val="44536A"/>
                </a:solidFill>
                <a:latin typeface="+mn-lt"/>
                <a:cs typeface="Times New Roman"/>
              </a:rPr>
              <a:t> SPARKATHON </a:t>
            </a:r>
            <a:r>
              <a:rPr sz="4000" spc="-130">
                <a:solidFill>
                  <a:srgbClr val="44536A"/>
                </a:solidFill>
                <a:latin typeface="+mn-lt"/>
                <a:cs typeface="Times New Roman"/>
              </a:rPr>
              <a:t>202</a:t>
            </a:r>
            <a:r>
              <a:rPr lang="en-IN" sz="4000" spc="-130">
                <a:solidFill>
                  <a:srgbClr val="44536A"/>
                </a:solidFill>
                <a:latin typeface="+mn-lt"/>
                <a:cs typeface="Times New Roman"/>
              </a:rPr>
              <a:t>5</a:t>
            </a:r>
            <a:endParaRPr sz="4000">
              <a:latin typeface="+mn-lt"/>
              <a:cs typeface="Times New Roman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229BD0E8-8CCC-1E0B-C711-5A5742A6F536}"/>
              </a:ext>
            </a:extLst>
          </p:cNvPr>
          <p:cNvSpPr txBox="1">
            <a:spLocks/>
          </p:cNvSpPr>
          <p:nvPr/>
        </p:nvSpPr>
        <p:spPr>
          <a:xfrm>
            <a:off x="574675" y="1498517"/>
            <a:ext cx="1156838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lang="en-IN" sz="2800" kern="0" spc="-140">
                <a:latin typeface="Arial" panose="020B0604020202020204" pitchFamily="34" charset="0"/>
                <a:cs typeface="Arial" panose="020B0604020202020204" pitchFamily="34" charset="0"/>
              </a:rPr>
              <a:t>SMART WIND TURBINE WITH AI - BASED EFFICIENCY OPTIMIZATION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DFBA85-7F91-5388-831E-D2AD23784712}"/>
              </a:ext>
            </a:extLst>
          </p:cNvPr>
          <p:cNvSpPr txBox="1"/>
          <p:nvPr/>
        </p:nvSpPr>
        <p:spPr>
          <a:xfrm>
            <a:off x="1135994" y="2448489"/>
            <a:ext cx="10744200" cy="2810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2800" b="1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Problem Statement ID : </a:t>
            </a:r>
            <a:r>
              <a:rPr lang="en-US" sz="2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PEC0025</a:t>
            </a:r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</a:p>
          <a:p>
            <a:pPr algn="l" rtl="0" fontAlgn="base">
              <a:lnSpc>
                <a:spcPts val="2100"/>
              </a:lnSpc>
            </a:pPr>
            <a:endParaRPr lang="en-US" sz="2800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2800" b="1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Problem Statement Title: </a:t>
            </a:r>
            <a:r>
              <a:rPr lang="en-US" sz="2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Smart Wind Turbine with AI-based Efficiency Optimization</a:t>
            </a:r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</a:p>
          <a:p>
            <a:pPr algn="l" rtl="0" fontAlgn="base">
              <a:lnSpc>
                <a:spcPts val="2100"/>
              </a:lnSpc>
            </a:pPr>
            <a:endParaRPr lang="en-US" sz="2800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2800" b="1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Theme: </a:t>
            </a:r>
            <a:r>
              <a:rPr lang="en-US" sz="2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AI-Driven optimization industry 4.0</a:t>
            </a:r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</a:p>
          <a:p>
            <a:pPr algn="l" rtl="0" fontAlgn="base">
              <a:lnSpc>
                <a:spcPts val="2100"/>
              </a:lnSpc>
            </a:pPr>
            <a:endParaRPr lang="en-US" sz="2800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2800" b="1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PS Category</a:t>
            </a:r>
            <a:r>
              <a:rPr lang="en-US" sz="2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 Hardware</a:t>
            </a:r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</a:p>
          <a:p>
            <a:pPr algn="l" rtl="0" fontAlgn="base">
              <a:lnSpc>
                <a:spcPts val="2100"/>
              </a:lnSpc>
            </a:pPr>
            <a:endParaRPr lang="en-US" sz="2800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2800" b="1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Team Name: </a:t>
            </a:r>
            <a:r>
              <a:rPr lang="en-US" sz="2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Sparkle </a:t>
            </a:r>
            <a:endParaRPr lang="en-IN" sz="2800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A1E594-ADE6-084F-BD24-1B90D129651A}"/>
              </a:ext>
            </a:extLst>
          </p:cNvPr>
          <p:cNvSpPr txBox="1"/>
          <p:nvPr/>
        </p:nvSpPr>
        <p:spPr>
          <a:xfrm>
            <a:off x="11765894" y="6463268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A94D46-101D-5997-371D-297ED64026A5}"/>
              </a:ext>
            </a:extLst>
          </p:cNvPr>
          <p:cNvSpPr txBox="1"/>
          <p:nvPr/>
        </p:nvSpPr>
        <p:spPr>
          <a:xfrm>
            <a:off x="5562600" y="6453108"/>
            <a:ext cx="1002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spc="-20">
                <a:solidFill>
                  <a:schemeClr val="bg1"/>
                </a:solidFill>
                <a:latin typeface="+mn-lt"/>
              </a:rPr>
              <a:t>SPARKATHON</a:t>
            </a:r>
          </a:p>
          <a:p>
            <a:endParaRPr lang="en-IN" sz="1200"/>
          </a:p>
        </p:txBody>
      </p:sp>
      <p:pic>
        <p:nvPicPr>
          <p:cNvPr id="3074" name="Picture 2" descr="Image result for  spark logo black and white">
            <a:extLst>
              <a:ext uri="{FF2B5EF4-FFF2-40B4-BE49-F238E27FC236}">
                <a16:creationId xmlns:a16="http://schemas.microsoft.com/office/drawing/2014/main" id="{E8D715DD-3797-4639-FD11-165A6DCF6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66" y="114667"/>
            <a:ext cx="1143000" cy="131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684BB9-540E-894D-37E8-0B5E2DF9DF23}"/>
              </a:ext>
            </a:extLst>
          </p:cNvPr>
          <p:cNvSpPr txBox="1"/>
          <p:nvPr/>
        </p:nvSpPr>
        <p:spPr>
          <a:xfrm>
            <a:off x="70732" y="1096912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>
                <a:latin typeface="Algerian" panose="04020705040A02060702" pitchFamily="82" charset="0"/>
              </a:rPr>
              <a:t>Sparkle</a:t>
            </a:r>
          </a:p>
        </p:txBody>
      </p:sp>
    </p:spTree>
    <p:extLst>
      <p:ext uri="{BB962C8B-B14F-4D97-AF65-F5344CB8AC3E}">
        <p14:creationId xmlns:p14="http://schemas.microsoft.com/office/powerpoint/2010/main" val="19573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9573" y="183641"/>
            <a:ext cx="52920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>
                <a:latin typeface="Times New Roman"/>
                <a:cs typeface="Times New Roman"/>
              </a:rPr>
              <a:t>IM</a:t>
            </a:r>
            <a:r>
              <a:rPr spc="-270">
                <a:latin typeface="Times New Roman"/>
                <a:cs typeface="Times New Roman"/>
              </a:rPr>
              <a:t>P</a:t>
            </a:r>
            <a:r>
              <a:rPr spc="-5">
                <a:latin typeface="Times New Roman"/>
                <a:cs typeface="Times New Roman"/>
              </a:rPr>
              <a:t>ACT</a:t>
            </a:r>
            <a:r>
              <a:rPr spc="-270">
                <a:latin typeface="Times New Roman"/>
                <a:cs typeface="Times New Roman"/>
              </a:rPr>
              <a:t> </a:t>
            </a:r>
            <a:r>
              <a:rPr spc="-5">
                <a:latin typeface="Times New Roman"/>
                <a:cs typeface="Times New Roman"/>
              </a:rPr>
              <a:t>AND</a:t>
            </a:r>
            <a:r>
              <a:rPr>
                <a:latin typeface="Times New Roman"/>
                <a:cs typeface="Times New Roman"/>
              </a:rPr>
              <a:t> BENEFITS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980351" y="1149903"/>
            <a:ext cx="5089867" cy="2807767"/>
            <a:chOff x="187591" y="1142364"/>
            <a:chExt cx="2988310" cy="2947670"/>
          </a:xfrm>
        </p:grpSpPr>
        <p:sp>
          <p:nvSpPr>
            <p:cNvPr id="11" name="object 11"/>
            <p:cNvSpPr/>
            <p:nvPr/>
          </p:nvSpPr>
          <p:spPr>
            <a:xfrm>
              <a:off x="206641" y="1161414"/>
              <a:ext cx="2950210" cy="2909570"/>
            </a:xfrm>
            <a:custGeom>
              <a:avLst/>
              <a:gdLst/>
              <a:ahLst/>
              <a:cxnLst/>
              <a:rect l="l" t="t" r="r" b="b"/>
              <a:pathLst>
                <a:path w="2950210" h="2909570">
                  <a:moveTo>
                    <a:pt x="2536304" y="0"/>
                  </a:moveTo>
                  <a:lnTo>
                    <a:pt x="413537" y="0"/>
                  </a:lnTo>
                  <a:lnTo>
                    <a:pt x="365311" y="2782"/>
                  </a:lnTo>
                  <a:lnTo>
                    <a:pt x="318719" y="10922"/>
                  </a:lnTo>
                  <a:lnTo>
                    <a:pt x="274070" y="24110"/>
                  </a:lnTo>
                  <a:lnTo>
                    <a:pt x="231676" y="42035"/>
                  </a:lnTo>
                  <a:lnTo>
                    <a:pt x="191847" y="64386"/>
                  </a:lnTo>
                  <a:lnTo>
                    <a:pt x="154893" y="90853"/>
                  </a:lnTo>
                  <a:lnTo>
                    <a:pt x="121124" y="121126"/>
                  </a:lnTo>
                  <a:lnTo>
                    <a:pt x="90851" y="154894"/>
                  </a:lnTo>
                  <a:lnTo>
                    <a:pt x="64384" y="191846"/>
                  </a:lnTo>
                  <a:lnTo>
                    <a:pt x="42033" y="231673"/>
                  </a:lnTo>
                  <a:lnTo>
                    <a:pt x="24109" y="274063"/>
                  </a:lnTo>
                  <a:lnTo>
                    <a:pt x="10922" y="318707"/>
                  </a:lnTo>
                  <a:lnTo>
                    <a:pt x="2782" y="365293"/>
                  </a:lnTo>
                  <a:lnTo>
                    <a:pt x="0" y="413512"/>
                  </a:lnTo>
                  <a:lnTo>
                    <a:pt x="0" y="2496058"/>
                  </a:lnTo>
                  <a:lnTo>
                    <a:pt x="2782" y="2544276"/>
                  </a:lnTo>
                  <a:lnTo>
                    <a:pt x="10922" y="2590862"/>
                  </a:lnTo>
                  <a:lnTo>
                    <a:pt x="24109" y="2635506"/>
                  </a:lnTo>
                  <a:lnTo>
                    <a:pt x="42033" y="2677896"/>
                  </a:lnTo>
                  <a:lnTo>
                    <a:pt x="64384" y="2717723"/>
                  </a:lnTo>
                  <a:lnTo>
                    <a:pt x="90851" y="2754675"/>
                  </a:lnTo>
                  <a:lnTo>
                    <a:pt x="121124" y="2788443"/>
                  </a:lnTo>
                  <a:lnTo>
                    <a:pt x="154893" y="2818716"/>
                  </a:lnTo>
                  <a:lnTo>
                    <a:pt x="191847" y="2845183"/>
                  </a:lnTo>
                  <a:lnTo>
                    <a:pt x="231676" y="2867534"/>
                  </a:lnTo>
                  <a:lnTo>
                    <a:pt x="274070" y="2885459"/>
                  </a:lnTo>
                  <a:lnTo>
                    <a:pt x="318719" y="2898647"/>
                  </a:lnTo>
                  <a:lnTo>
                    <a:pt x="365311" y="2906787"/>
                  </a:lnTo>
                  <a:lnTo>
                    <a:pt x="413537" y="2909570"/>
                  </a:lnTo>
                  <a:lnTo>
                    <a:pt x="2536304" y="2909570"/>
                  </a:lnTo>
                  <a:lnTo>
                    <a:pt x="2584522" y="2906787"/>
                  </a:lnTo>
                  <a:lnTo>
                    <a:pt x="2631109" y="2898647"/>
                  </a:lnTo>
                  <a:lnTo>
                    <a:pt x="2675752" y="2885459"/>
                  </a:lnTo>
                  <a:lnTo>
                    <a:pt x="2718143" y="2867534"/>
                  </a:lnTo>
                  <a:lnTo>
                    <a:pt x="2757969" y="2845183"/>
                  </a:lnTo>
                  <a:lnTo>
                    <a:pt x="2794922" y="2818716"/>
                  </a:lnTo>
                  <a:lnTo>
                    <a:pt x="2828690" y="2788443"/>
                  </a:lnTo>
                  <a:lnTo>
                    <a:pt x="2858962" y="2754675"/>
                  </a:lnTo>
                  <a:lnTo>
                    <a:pt x="2885429" y="2717723"/>
                  </a:lnTo>
                  <a:lnTo>
                    <a:pt x="2907781" y="2677896"/>
                  </a:lnTo>
                  <a:lnTo>
                    <a:pt x="2925705" y="2635506"/>
                  </a:lnTo>
                  <a:lnTo>
                    <a:pt x="2938893" y="2590862"/>
                  </a:lnTo>
                  <a:lnTo>
                    <a:pt x="2947033" y="2544276"/>
                  </a:lnTo>
                  <a:lnTo>
                    <a:pt x="2949816" y="2496058"/>
                  </a:lnTo>
                  <a:lnTo>
                    <a:pt x="2949816" y="413512"/>
                  </a:lnTo>
                  <a:lnTo>
                    <a:pt x="2947033" y="365293"/>
                  </a:lnTo>
                  <a:lnTo>
                    <a:pt x="2938893" y="318707"/>
                  </a:lnTo>
                  <a:lnTo>
                    <a:pt x="2925705" y="274063"/>
                  </a:lnTo>
                  <a:lnTo>
                    <a:pt x="2907781" y="231673"/>
                  </a:lnTo>
                  <a:lnTo>
                    <a:pt x="2885429" y="191846"/>
                  </a:lnTo>
                  <a:lnTo>
                    <a:pt x="2858962" y="154894"/>
                  </a:lnTo>
                  <a:lnTo>
                    <a:pt x="2828690" y="121126"/>
                  </a:lnTo>
                  <a:lnTo>
                    <a:pt x="2794922" y="90853"/>
                  </a:lnTo>
                  <a:lnTo>
                    <a:pt x="2757969" y="64386"/>
                  </a:lnTo>
                  <a:lnTo>
                    <a:pt x="2718143" y="42035"/>
                  </a:lnTo>
                  <a:lnTo>
                    <a:pt x="2675752" y="24110"/>
                  </a:lnTo>
                  <a:lnTo>
                    <a:pt x="2631109" y="10922"/>
                  </a:lnTo>
                  <a:lnTo>
                    <a:pt x="2584522" y="2782"/>
                  </a:lnTo>
                  <a:lnTo>
                    <a:pt x="2536304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06641" y="1161414"/>
              <a:ext cx="2950210" cy="2909570"/>
            </a:xfrm>
            <a:custGeom>
              <a:avLst/>
              <a:gdLst/>
              <a:ahLst/>
              <a:cxnLst/>
              <a:rect l="l" t="t" r="r" b="b"/>
              <a:pathLst>
                <a:path w="2950210" h="2909570">
                  <a:moveTo>
                    <a:pt x="0" y="413512"/>
                  </a:moveTo>
                  <a:lnTo>
                    <a:pt x="2782" y="365293"/>
                  </a:lnTo>
                  <a:lnTo>
                    <a:pt x="10922" y="318707"/>
                  </a:lnTo>
                  <a:lnTo>
                    <a:pt x="24109" y="274063"/>
                  </a:lnTo>
                  <a:lnTo>
                    <a:pt x="42033" y="231673"/>
                  </a:lnTo>
                  <a:lnTo>
                    <a:pt x="64384" y="191846"/>
                  </a:lnTo>
                  <a:lnTo>
                    <a:pt x="90851" y="154894"/>
                  </a:lnTo>
                  <a:lnTo>
                    <a:pt x="121124" y="121126"/>
                  </a:lnTo>
                  <a:lnTo>
                    <a:pt x="154893" y="90853"/>
                  </a:lnTo>
                  <a:lnTo>
                    <a:pt x="191847" y="64386"/>
                  </a:lnTo>
                  <a:lnTo>
                    <a:pt x="231676" y="42035"/>
                  </a:lnTo>
                  <a:lnTo>
                    <a:pt x="274070" y="24110"/>
                  </a:lnTo>
                  <a:lnTo>
                    <a:pt x="318719" y="10922"/>
                  </a:lnTo>
                  <a:lnTo>
                    <a:pt x="365311" y="2782"/>
                  </a:lnTo>
                  <a:lnTo>
                    <a:pt x="413537" y="0"/>
                  </a:lnTo>
                  <a:lnTo>
                    <a:pt x="2536304" y="0"/>
                  </a:lnTo>
                  <a:lnTo>
                    <a:pt x="2584522" y="2782"/>
                  </a:lnTo>
                  <a:lnTo>
                    <a:pt x="2631109" y="10922"/>
                  </a:lnTo>
                  <a:lnTo>
                    <a:pt x="2675752" y="24110"/>
                  </a:lnTo>
                  <a:lnTo>
                    <a:pt x="2718143" y="42035"/>
                  </a:lnTo>
                  <a:lnTo>
                    <a:pt x="2757969" y="64386"/>
                  </a:lnTo>
                  <a:lnTo>
                    <a:pt x="2794922" y="90853"/>
                  </a:lnTo>
                  <a:lnTo>
                    <a:pt x="2828690" y="121126"/>
                  </a:lnTo>
                  <a:lnTo>
                    <a:pt x="2858962" y="154894"/>
                  </a:lnTo>
                  <a:lnTo>
                    <a:pt x="2885429" y="191846"/>
                  </a:lnTo>
                  <a:lnTo>
                    <a:pt x="2907781" y="231673"/>
                  </a:lnTo>
                  <a:lnTo>
                    <a:pt x="2925705" y="274063"/>
                  </a:lnTo>
                  <a:lnTo>
                    <a:pt x="2938893" y="318707"/>
                  </a:lnTo>
                  <a:lnTo>
                    <a:pt x="2947033" y="365293"/>
                  </a:lnTo>
                  <a:lnTo>
                    <a:pt x="2949816" y="413512"/>
                  </a:lnTo>
                  <a:lnTo>
                    <a:pt x="2949816" y="2496058"/>
                  </a:lnTo>
                  <a:lnTo>
                    <a:pt x="2947033" y="2544276"/>
                  </a:lnTo>
                  <a:lnTo>
                    <a:pt x="2938893" y="2590862"/>
                  </a:lnTo>
                  <a:lnTo>
                    <a:pt x="2925705" y="2635506"/>
                  </a:lnTo>
                  <a:lnTo>
                    <a:pt x="2907781" y="2677896"/>
                  </a:lnTo>
                  <a:lnTo>
                    <a:pt x="2885429" y="2717723"/>
                  </a:lnTo>
                  <a:lnTo>
                    <a:pt x="2858962" y="2754675"/>
                  </a:lnTo>
                  <a:lnTo>
                    <a:pt x="2828690" y="2788443"/>
                  </a:lnTo>
                  <a:lnTo>
                    <a:pt x="2794922" y="2818716"/>
                  </a:lnTo>
                  <a:lnTo>
                    <a:pt x="2757969" y="2845183"/>
                  </a:lnTo>
                  <a:lnTo>
                    <a:pt x="2718143" y="2867534"/>
                  </a:lnTo>
                  <a:lnTo>
                    <a:pt x="2675752" y="2885459"/>
                  </a:lnTo>
                  <a:lnTo>
                    <a:pt x="2631109" y="2898647"/>
                  </a:lnTo>
                  <a:lnTo>
                    <a:pt x="2584522" y="2906787"/>
                  </a:lnTo>
                  <a:lnTo>
                    <a:pt x="2536304" y="2909570"/>
                  </a:lnTo>
                  <a:lnTo>
                    <a:pt x="413537" y="2909570"/>
                  </a:lnTo>
                  <a:lnTo>
                    <a:pt x="365311" y="2906787"/>
                  </a:lnTo>
                  <a:lnTo>
                    <a:pt x="318719" y="2898647"/>
                  </a:lnTo>
                  <a:lnTo>
                    <a:pt x="274070" y="2885459"/>
                  </a:lnTo>
                  <a:lnTo>
                    <a:pt x="231676" y="2867534"/>
                  </a:lnTo>
                  <a:lnTo>
                    <a:pt x="191847" y="2845183"/>
                  </a:lnTo>
                  <a:lnTo>
                    <a:pt x="154893" y="2818716"/>
                  </a:lnTo>
                  <a:lnTo>
                    <a:pt x="121124" y="2788443"/>
                  </a:lnTo>
                  <a:lnTo>
                    <a:pt x="90851" y="2754675"/>
                  </a:lnTo>
                  <a:lnTo>
                    <a:pt x="64384" y="2717723"/>
                  </a:lnTo>
                  <a:lnTo>
                    <a:pt x="42033" y="2677896"/>
                  </a:lnTo>
                  <a:lnTo>
                    <a:pt x="24109" y="2635506"/>
                  </a:lnTo>
                  <a:lnTo>
                    <a:pt x="10922" y="2590862"/>
                  </a:lnTo>
                  <a:lnTo>
                    <a:pt x="2782" y="2544276"/>
                  </a:lnTo>
                  <a:lnTo>
                    <a:pt x="0" y="2496058"/>
                  </a:lnTo>
                  <a:lnTo>
                    <a:pt x="0" y="413512"/>
                  </a:lnTo>
                  <a:close/>
                </a:path>
              </a:pathLst>
            </a:custGeom>
            <a:ln w="38100">
              <a:solidFill>
                <a:srgbClr val="FFE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36331" y="1369377"/>
            <a:ext cx="4794098" cy="220637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160" algn="ctr">
              <a:lnSpc>
                <a:spcPct val="100000"/>
              </a:lnSpc>
              <a:spcBef>
                <a:spcPts val="105"/>
              </a:spcBef>
            </a:pPr>
            <a:r>
              <a:rPr sz="2000" b="1">
                <a:latin typeface="Calibri"/>
                <a:cs typeface="Calibri"/>
              </a:rPr>
              <a:t>Impacts</a:t>
            </a:r>
            <a:endParaRPr lang="en-IN" sz="2000" b="1">
              <a:latin typeface="Calibri"/>
              <a:cs typeface="Calibri"/>
            </a:endParaRPr>
          </a:p>
          <a:p>
            <a:pPr marL="184785" marR="5080" indent="-172720" algn="just">
              <a:lnSpc>
                <a:spcPct val="100000"/>
              </a:lnSpc>
              <a:spcBef>
                <a:spcPts val="55"/>
              </a:spcBef>
              <a:buFont typeface="Wingdings"/>
              <a:buChar char=""/>
              <a:tabLst>
                <a:tab pos="185420" algn="l"/>
              </a:tabLst>
            </a:pPr>
            <a:r>
              <a:rPr lang="en-US" sz="1200">
                <a:latin typeface="Calibri"/>
                <a:cs typeface="Calibri"/>
              </a:rPr>
              <a:t>1. Increased renewable energy production: AI-optimized wind turbines can generate more electricity, reducing reliance on fossil fuels and lowering greenhouse gas emissions.</a:t>
            </a:r>
          </a:p>
          <a:p>
            <a:pPr marL="184785" marR="5080" indent="-172720" algn="just">
              <a:lnSpc>
                <a:spcPct val="100000"/>
              </a:lnSpc>
              <a:spcBef>
                <a:spcPts val="55"/>
              </a:spcBef>
              <a:buFont typeface="Wingdings"/>
              <a:buChar char=""/>
              <a:tabLst>
                <a:tab pos="185420" algn="l"/>
              </a:tabLst>
            </a:pPr>
            <a:r>
              <a:rPr lang="en-US" sz="1200">
                <a:latin typeface="Calibri"/>
                <a:cs typeface="Calibri"/>
              </a:rPr>
              <a:t>2. Improved energy efficiency: AI-optimized wind turbines can increase energy production by up to 5%, reducing energy costs and increasing revenue for wind farm operators. </a:t>
            </a:r>
          </a:p>
          <a:p>
            <a:pPr marL="184785" marR="5080" indent="-172720" algn="just">
              <a:lnSpc>
                <a:spcPct val="100000"/>
              </a:lnSpc>
              <a:spcBef>
                <a:spcPts val="55"/>
              </a:spcBef>
              <a:buFont typeface="Wingdings"/>
              <a:buChar char=""/>
              <a:tabLst>
                <a:tab pos="185420" algn="l"/>
              </a:tabLst>
            </a:pPr>
            <a:r>
              <a:rPr lang="en-US" sz="1200">
                <a:latin typeface="Calibri"/>
                <a:cs typeface="Calibri"/>
              </a:rPr>
              <a:t>3. Predictive maintenance and reduced downtime: AI-powered predictive maintenance can reduce downtime and increase overall efficiency, minimizing the risk of unexpected failures and reducing maintenance costs.</a:t>
            </a:r>
          </a:p>
        </p:txBody>
      </p:sp>
      <p:grpSp>
        <p:nvGrpSpPr>
          <p:cNvPr id="14" name="object 14"/>
          <p:cNvGrpSpPr/>
          <p:nvPr/>
        </p:nvGrpSpPr>
        <p:grpSpPr>
          <a:xfrm>
            <a:off x="6772326" y="1155204"/>
            <a:ext cx="4852506" cy="2748760"/>
            <a:chOff x="3647313" y="1102105"/>
            <a:chExt cx="2988310" cy="2974340"/>
          </a:xfrm>
        </p:grpSpPr>
        <p:sp>
          <p:nvSpPr>
            <p:cNvPr id="15" name="object 15"/>
            <p:cNvSpPr/>
            <p:nvPr/>
          </p:nvSpPr>
          <p:spPr>
            <a:xfrm>
              <a:off x="3666363" y="1121155"/>
              <a:ext cx="2950210" cy="2936240"/>
            </a:xfrm>
            <a:custGeom>
              <a:avLst/>
              <a:gdLst/>
              <a:ahLst/>
              <a:cxnLst/>
              <a:rect l="l" t="t" r="r" b="b"/>
              <a:pathLst>
                <a:path w="2950209" h="2936240">
                  <a:moveTo>
                    <a:pt x="2532507" y="0"/>
                  </a:moveTo>
                  <a:lnTo>
                    <a:pt x="417322" y="0"/>
                  </a:lnTo>
                  <a:lnTo>
                    <a:pt x="368648" y="2809"/>
                  </a:lnTo>
                  <a:lnTo>
                    <a:pt x="321626" y="11027"/>
                  </a:lnTo>
                  <a:lnTo>
                    <a:pt x="276566" y="24340"/>
                  </a:lnTo>
                  <a:lnTo>
                    <a:pt x="233783" y="42435"/>
                  </a:lnTo>
                  <a:lnTo>
                    <a:pt x="193589" y="64997"/>
                  </a:lnTo>
                  <a:lnTo>
                    <a:pt x="156298" y="91713"/>
                  </a:lnTo>
                  <a:lnTo>
                    <a:pt x="122221" y="122269"/>
                  </a:lnTo>
                  <a:lnTo>
                    <a:pt x="91673" y="156351"/>
                  </a:lnTo>
                  <a:lnTo>
                    <a:pt x="64966" y="193646"/>
                  </a:lnTo>
                  <a:lnTo>
                    <a:pt x="42412" y="233839"/>
                  </a:lnTo>
                  <a:lnTo>
                    <a:pt x="24326" y="276617"/>
                  </a:lnTo>
                  <a:lnTo>
                    <a:pt x="11020" y="321666"/>
                  </a:lnTo>
                  <a:lnTo>
                    <a:pt x="2807" y="368672"/>
                  </a:lnTo>
                  <a:lnTo>
                    <a:pt x="0" y="417322"/>
                  </a:lnTo>
                  <a:lnTo>
                    <a:pt x="0" y="2518918"/>
                  </a:lnTo>
                  <a:lnTo>
                    <a:pt x="2807" y="2567591"/>
                  </a:lnTo>
                  <a:lnTo>
                    <a:pt x="11020" y="2614613"/>
                  </a:lnTo>
                  <a:lnTo>
                    <a:pt x="24326" y="2659673"/>
                  </a:lnTo>
                  <a:lnTo>
                    <a:pt x="42412" y="2702456"/>
                  </a:lnTo>
                  <a:lnTo>
                    <a:pt x="64966" y="2742650"/>
                  </a:lnTo>
                  <a:lnTo>
                    <a:pt x="91673" y="2779941"/>
                  </a:lnTo>
                  <a:lnTo>
                    <a:pt x="122221" y="2814018"/>
                  </a:lnTo>
                  <a:lnTo>
                    <a:pt x="156298" y="2844566"/>
                  </a:lnTo>
                  <a:lnTo>
                    <a:pt x="193589" y="2871273"/>
                  </a:lnTo>
                  <a:lnTo>
                    <a:pt x="233783" y="2893827"/>
                  </a:lnTo>
                  <a:lnTo>
                    <a:pt x="276566" y="2911913"/>
                  </a:lnTo>
                  <a:lnTo>
                    <a:pt x="321626" y="2925219"/>
                  </a:lnTo>
                  <a:lnTo>
                    <a:pt x="368648" y="2933432"/>
                  </a:lnTo>
                  <a:lnTo>
                    <a:pt x="417322" y="2936240"/>
                  </a:lnTo>
                  <a:lnTo>
                    <a:pt x="2532507" y="2936240"/>
                  </a:lnTo>
                  <a:lnTo>
                    <a:pt x="2581180" y="2933432"/>
                  </a:lnTo>
                  <a:lnTo>
                    <a:pt x="2628202" y="2925219"/>
                  </a:lnTo>
                  <a:lnTo>
                    <a:pt x="2673262" y="2911913"/>
                  </a:lnTo>
                  <a:lnTo>
                    <a:pt x="2716045" y="2893827"/>
                  </a:lnTo>
                  <a:lnTo>
                    <a:pt x="2756239" y="2871273"/>
                  </a:lnTo>
                  <a:lnTo>
                    <a:pt x="2793530" y="2844566"/>
                  </a:lnTo>
                  <a:lnTo>
                    <a:pt x="2827607" y="2814018"/>
                  </a:lnTo>
                  <a:lnTo>
                    <a:pt x="2858155" y="2779941"/>
                  </a:lnTo>
                  <a:lnTo>
                    <a:pt x="2884862" y="2742650"/>
                  </a:lnTo>
                  <a:lnTo>
                    <a:pt x="2907416" y="2702456"/>
                  </a:lnTo>
                  <a:lnTo>
                    <a:pt x="2925502" y="2659673"/>
                  </a:lnTo>
                  <a:lnTo>
                    <a:pt x="2938808" y="2614613"/>
                  </a:lnTo>
                  <a:lnTo>
                    <a:pt x="2947021" y="2567591"/>
                  </a:lnTo>
                  <a:lnTo>
                    <a:pt x="2949829" y="2518918"/>
                  </a:lnTo>
                  <a:lnTo>
                    <a:pt x="2949829" y="417322"/>
                  </a:lnTo>
                  <a:lnTo>
                    <a:pt x="2947021" y="368672"/>
                  </a:lnTo>
                  <a:lnTo>
                    <a:pt x="2938808" y="321666"/>
                  </a:lnTo>
                  <a:lnTo>
                    <a:pt x="2925502" y="276617"/>
                  </a:lnTo>
                  <a:lnTo>
                    <a:pt x="2907416" y="233839"/>
                  </a:lnTo>
                  <a:lnTo>
                    <a:pt x="2884862" y="193646"/>
                  </a:lnTo>
                  <a:lnTo>
                    <a:pt x="2858155" y="156351"/>
                  </a:lnTo>
                  <a:lnTo>
                    <a:pt x="2827607" y="122269"/>
                  </a:lnTo>
                  <a:lnTo>
                    <a:pt x="2793530" y="91713"/>
                  </a:lnTo>
                  <a:lnTo>
                    <a:pt x="2756239" y="64997"/>
                  </a:lnTo>
                  <a:lnTo>
                    <a:pt x="2716045" y="42435"/>
                  </a:lnTo>
                  <a:lnTo>
                    <a:pt x="2673262" y="24340"/>
                  </a:lnTo>
                  <a:lnTo>
                    <a:pt x="2628202" y="11027"/>
                  </a:lnTo>
                  <a:lnTo>
                    <a:pt x="2581180" y="2809"/>
                  </a:lnTo>
                  <a:lnTo>
                    <a:pt x="2532507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666363" y="1121155"/>
              <a:ext cx="2950210" cy="2936240"/>
            </a:xfrm>
            <a:custGeom>
              <a:avLst/>
              <a:gdLst/>
              <a:ahLst/>
              <a:cxnLst/>
              <a:rect l="l" t="t" r="r" b="b"/>
              <a:pathLst>
                <a:path w="2950209" h="2936240">
                  <a:moveTo>
                    <a:pt x="0" y="417322"/>
                  </a:moveTo>
                  <a:lnTo>
                    <a:pt x="2807" y="368672"/>
                  </a:lnTo>
                  <a:lnTo>
                    <a:pt x="11020" y="321666"/>
                  </a:lnTo>
                  <a:lnTo>
                    <a:pt x="24326" y="276617"/>
                  </a:lnTo>
                  <a:lnTo>
                    <a:pt x="42412" y="233839"/>
                  </a:lnTo>
                  <a:lnTo>
                    <a:pt x="64966" y="193646"/>
                  </a:lnTo>
                  <a:lnTo>
                    <a:pt x="91673" y="156351"/>
                  </a:lnTo>
                  <a:lnTo>
                    <a:pt x="122221" y="122269"/>
                  </a:lnTo>
                  <a:lnTo>
                    <a:pt x="156298" y="91713"/>
                  </a:lnTo>
                  <a:lnTo>
                    <a:pt x="193589" y="64997"/>
                  </a:lnTo>
                  <a:lnTo>
                    <a:pt x="233783" y="42435"/>
                  </a:lnTo>
                  <a:lnTo>
                    <a:pt x="276566" y="24340"/>
                  </a:lnTo>
                  <a:lnTo>
                    <a:pt x="321626" y="11027"/>
                  </a:lnTo>
                  <a:lnTo>
                    <a:pt x="368648" y="2809"/>
                  </a:lnTo>
                  <a:lnTo>
                    <a:pt x="417322" y="0"/>
                  </a:lnTo>
                  <a:lnTo>
                    <a:pt x="2532507" y="0"/>
                  </a:lnTo>
                  <a:lnTo>
                    <a:pt x="2581180" y="2809"/>
                  </a:lnTo>
                  <a:lnTo>
                    <a:pt x="2628202" y="11027"/>
                  </a:lnTo>
                  <a:lnTo>
                    <a:pt x="2673262" y="24340"/>
                  </a:lnTo>
                  <a:lnTo>
                    <a:pt x="2716045" y="42435"/>
                  </a:lnTo>
                  <a:lnTo>
                    <a:pt x="2756239" y="64997"/>
                  </a:lnTo>
                  <a:lnTo>
                    <a:pt x="2793530" y="91713"/>
                  </a:lnTo>
                  <a:lnTo>
                    <a:pt x="2827607" y="122269"/>
                  </a:lnTo>
                  <a:lnTo>
                    <a:pt x="2858155" y="156351"/>
                  </a:lnTo>
                  <a:lnTo>
                    <a:pt x="2884862" y="193646"/>
                  </a:lnTo>
                  <a:lnTo>
                    <a:pt x="2907416" y="233839"/>
                  </a:lnTo>
                  <a:lnTo>
                    <a:pt x="2925502" y="276617"/>
                  </a:lnTo>
                  <a:lnTo>
                    <a:pt x="2938808" y="321666"/>
                  </a:lnTo>
                  <a:lnTo>
                    <a:pt x="2947021" y="368672"/>
                  </a:lnTo>
                  <a:lnTo>
                    <a:pt x="2949829" y="417322"/>
                  </a:lnTo>
                  <a:lnTo>
                    <a:pt x="2949829" y="2518918"/>
                  </a:lnTo>
                  <a:lnTo>
                    <a:pt x="2947021" y="2567591"/>
                  </a:lnTo>
                  <a:lnTo>
                    <a:pt x="2938808" y="2614613"/>
                  </a:lnTo>
                  <a:lnTo>
                    <a:pt x="2925502" y="2659673"/>
                  </a:lnTo>
                  <a:lnTo>
                    <a:pt x="2907416" y="2702456"/>
                  </a:lnTo>
                  <a:lnTo>
                    <a:pt x="2884862" y="2742650"/>
                  </a:lnTo>
                  <a:lnTo>
                    <a:pt x="2858155" y="2779941"/>
                  </a:lnTo>
                  <a:lnTo>
                    <a:pt x="2827607" y="2814018"/>
                  </a:lnTo>
                  <a:lnTo>
                    <a:pt x="2793530" y="2844566"/>
                  </a:lnTo>
                  <a:lnTo>
                    <a:pt x="2756239" y="2871273"/>
                  </a:lnTo>
                  <a:lnTo>
                    <a:pt x="2716045" y="2893827"/>
                  </a:lnTo>
                  <a:lnTo>
                    <a:pt x="2673262" y="2911913"/>
                  </a:lnTo>
                  <a:lnTo>
                    <a:pt x="2628202" y="2925219"/>
                  </a:lnTo>
                  <a:lnTo>
                    <a:pt x="2581180" y="2933432"/>
                  </a:lnTo>
                  <a:lnTo>
                    <a:pt x="2532507" y="2936240"/>
                  </a:lnTo>
                  <a:lnTo>
                    <a:pt x="417322" y="2936240"/>
                  </a:lnTo>
                  <a:lnTo>
                    <a:pt x="368648" y="2933432"/>
                  </a:lnTo>
                  <a:lnTo>
                    <a:pt x="321626" y="2925219"/>
                  </a:lnTo>
                  <a:lnTo>
                    <a:pt x="276566" y="2911913"/>
                  </a:lnTo>
                  <a:lnTo>
                    <a:pt x="233783" y="2893827"/>
                  </a:lnTo>
                  <a:lnTo>
                    <a:pt x="193589" y="2871273"/>
                  </a:lnTo>
                  <a:lnTo>
                    <a:pt x="156298" y="2844566"/>
                  </a:lnTo>
                  <a:lnTo>
                    <a:pt x="122221" y="2814018"/>
                  </a:lnTo>
                  <a:lnTo>
                    <a:pt x="91673" y="2779941"/>
                  </a:lnTo>
                  <a:lnTo>
                    <a:pt x="64966" y="2742650"/>
                  </a:lnTo>
                  <a:lnTo>
                    <a:pt x="42412" y="2702456"/>
                  </a:lnTo>
                  <a:lnTo>
                    <a:pt x="24326" y="2659673"/>
                  </a:lnTo>
                  <a:lnTo>
                    <a:pt x="11020" y="2614613"/>
                  </a:lnTo>
                  <a:lnTo>
                    <a:pt x="2807" y="2567591"/>
                  </a:lnTo>
                  <a:lnTo>
                    <a:pt x="0" y="2518918"/>
                  </a:lnTo>
                  <a:lnTo>
                    <a:pt x="0" y="417322"/>
                  </a:lnTo>
                  <a:close/>
                </a:path>
              </a:pathLst>
            </a:custGeom>
            <a:ln w="38100">
              <a:solidFill>
                <a:srgbClr val="F8CA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112552" y="1374457"/>
            <a:ext cx="4191000" cy="200888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875" algn="ctr">
              <a:lnSpc>
                <a:spcPct val="100000"/>
              </a:lnSpc>
              <a:spcBef>
                <a:spcPts val="105"/>
              </a:spcBef>
            </a:pPr>
            <a:r>
              <a:rPr sz="2000" b="1" spc="-5">
                <a:latin typeface="Calibri"/>
                <a:cs typeface="Calibri"/>
              </a:rPr>
              <a:t>Benefits</a:t>
            </a:r>
            <a:endParaRPr lang="en-IN" sz="2000" b="1" spc="-5">
              <a:latin typeface="Calibri"/>
              <a:cs typeface="Calibri"/>
            </a:endParaRPr>
          </a:p>
          <a:p>
            <a:pPr marL="12065" marR="5080" algn="just">
              <a:lnSpc>
                <a:spcPct val="100000"/>
              </a:lnSpc>
              <a:spcBef>
                <a:spcPts val="55"/>
              </a:spcBef>
              <a:tabLst>
                <a:tab pos="185420" algn="l"/>
              </a:tabLst>
            </a:pPr>
            <a:r>
              <a:rPr lang="en-US" sz="1200" spc="-5">
                <a:latin typeface="Calibri"/>
                <a:cs typeface="Calibri"/>
              </a:rPr>
              <a:t>Enhanced Grid Stability: Smart wind turbines can provide grid support services, such as frequency regulation and voltage control, enhancing overall grid resilience. </a:t>
            </a:r>
          </a:p>
          <a:p>
            <a:pPr marL="12065" marR="5080" algn="just">
              <a:lnSpc>
                <a:spcPct val="100000"/>
              </a:lnSpc>
              <a:spcBef>
                <a:spcPts val="55"/>
              </a:spcBef>
              <a:tabLst>
                <a:tab pos="185420" algn="l"/>
              </a:tabLst>
            </a:pPr>
            <a:r>
              <a:rPr lang="en-US" sz="1200" spc="-5">
                <a:latin typeface="Calibri"/>
                <a:cs typeface="Calibri"/>
              </a:rPr>
              <a:t>Increased Revenue: Optimized energy production, reduced maintenance costs, and improved grid stability increase revenue for wind farm operators. </a:t>
            </a:r>
          </a:p>
          <a:p>
            <a:pPr marL="12065" marR="5080" algn="just">
              <a:lnSpc>
                <a:spcPct val="100000"/>
              </a:lnSpc>
              <a:spcBef>
                <a:spcPts val="55"/>
              </a:spcBef>
              <a:tabLst>
                <a:tab pos="185420" algn="l"/>
              </a:tabLst>
            </a:pPr>
            <a:r>
              <a:rPr lang="en-US" sz="1200" spc="-5">
                <a:latin typeface="Calibri"/>
                <a:cs typeface="Calibri"/>
              </a:rPr>
              <a:t>Reduced Carbon Footprint: Smart wind turbines with AI efficiency and optimization minimize energy waste, reduce carbon emissions, and promote sustainable renewable energy production.</a:t>
            </a:r>
            <a:endParaRPr lang="en-US" sz="12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xfrm>
            <a:off x="5629009" y="6494823"/>
            <a:ext cx="228663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lang="en-IN" b="1" spc="-20">
                <a:latin typeface="+mn-lt"/>
              </a:rPr>
              <a:t>SPARKATHON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A8F5F7-D373-31B0-ABFE-F84E193B900B}"/>
              </a:ext>
            </a:extLst>
          </p:cNvPr>
          <p:cNvSpPr txBox="1"/>
          <p:nvPr/>
        </p:nvSpPr>
        <p:spPr>
          <a:xfrm>
            <a:off x="11821110" y="643565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84657"/>
            <a:ext cx="55467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90115" algn="l"/>
              </a:tabLst>
            </a:pPr>
            <a:r>
              <a:rPr spc="-15"/>
              <a:t>RESEARCH	</a:t>
            </a:r>
            <a:r>
              <a:t>AND</a:t>
            </a:r>
            <a:r>
              <a:rPr spc="-75"/>
              <a:t> </a:t>
            </a:r>
            <a:r>
              <a:rPr spc="-5"/>
              <a:t>REFERENCES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63374" y="131790"/>
            <a:ext cx="2136815" cy="99341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2"/>
            <a:ext cx="1044574" cy="1004176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227983"/>
              </p:ext>
            </p:extLst>
          </p:nvPr>
        </p:nvGraphicFramePr>
        <p:xfrm>
          <a:off x="726439" y="1580099"/>
          <a:ext cx="10169782" cy="21505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84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4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2699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5">
                          <a:latin typeface="Calibri"/>
                          <a:cs typeface="Calibri"/>
                        </a:rPr>
                        <a:t>Findings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15">
                          <a:latin typeface="Calibri"/>
                          <a:cs typeface="Calibri"/>
                        </a:rPr>
                        <a:t>Reference</a:t>
                      </a:r>
                      <a:r>
                        <a:rPr sz="1800" b="1" spc="-6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>
                          <a:latin typeface="Calibri"/>
                          <a:cs typeface="Calibri"/>
                        </a:rPr>
                        <a:t>Link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862">
                <a:tc>
                  <a:txBody>
                    <a:bodyPr/>
                    <a:lstStyle/>
                    <a:p>
                      <a:pPr marL="90805" marR="28003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en-IN" sz="1600">
                          <a:latin typeface="Calibri"/>
                          <a:cs typeface="Calibri"/>
                        </a:rPr>
                        <a:t>About Smart wind turbine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14668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en-IN" sz="1600" u="none">
                          <a:latin typeface="+mn-lt"/>
                          <a:cs typeface="Calibri"/>
                        </a:rPr>
                        <a:t>https://youtu.be/ia1LJE9sOxQ?si=jkNGgBVYEx0vMGiH</a:t>
                      </a:r>
                      <a:endParaRPr lang="en-IN" sz="1600" u="none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332">
                <a:tc>
                  <a:txBody>
                    <a:bodyPr/>
                    <a:lstStyle/>
                    <a:p>
                      <a:pPr marL="90805" marR="38163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en-IN" sz="1600" spc="-5">
                          <a:latin typeface="Calibri"/>
                          <a:cs typeface="Calibri"/>
                        </a:rPr>
                        <a:t>It tell how to control the pitch control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10096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en-US" sz="1600" u="none">
                          <a:latin typeface="+mn-lt"/>
                          <a:cs typeface="Calibri"/>
                        </a:rPr>
                        <a:t>https://youtu.be/LDRHZ5ry-Ts</a:t>
                      </a:r>
                      <a:endParaRPr lang="en-US" sz="1600" u="none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517">
                <a:tc>
                  <a:txBody>
                    <a:bodyPr/>
                    <a:lstStyle/>
                    <a:p>
                      <a:pPr marL="90805" marR="489584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26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latin typeface="+mn-lt"/>
                          <a:cs typeface="Calibri"/>
                        </a:rPr>
                        <a:t>It tell how to control the yaw control</a:t>
                      </a:r>
                      <a:endParaRPr lang="en-US" sz="1600">
                        <a:latin typeface="+mn-lt"/>
                        <a:cs typeface="Calibri"/>
                      </a:endParaRPr>
                    </a:p>
                    <a:p>
                      <a:pPr marL="90805" marR="489584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11303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lang="en-US" sz="1600" u="none">
                          <a:latin typeface="+mn-lt"/>
                          <a:cs typeface="Calibri"/>
                        </a:rPr>
                        <a:t>https://youtu.be/ecT4HvZnaLE</a:t>
                      </a:r>
                      <a:endParaRPr lang="en-US" sz="1600" u="none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8146">
                <a:tc>
                  <a:txBody>
                    <a:bodyPr/>
                    <a:lstStyle/>
                    <a:p>
                      <a:pPr marL="90805" marR="39751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lang="en-IN" sz="1600">
                          <a:latin typeface="Calibri"/>
                          <a:cs typeface="Calibri"/>
                        </a:rPr>
                        <a:t>Working of wind turbine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1682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lang="en-US" sz="1600" u="none">
                          <a:latin typeface="+mn-lt"/>
                          <a:cs typeface="Calibri"/>
                        </a:rPr>
                        <a:t>https://youtu.be/LNXTm7aHvWc</a:t>
                      </a:r>
                      <a:endParaRPr lang="en-US" sz="1600" u="none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5486400" y="6540715"/>
            <a:ext cx="228663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lang="en-IN" spc="-20"/>
              <a:t>SPARKATHON</a:t>
            </a:r>
            <a:endParaRPr spc="-2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386090-195D-AC1A-64B5-96B6C5C638E2}"/>
              </a:ext>
            </a:extLst>
          </p:cNvPr>
          <p:cNvSpPr txBox="1"/>
          <p:nvPr/>
        </p:nvSpPr>
        <p:spPr>
          <a:xfrm>
            <a:off x="11849346" y="644581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7D3D1A-418F-B3AA-ED9C-098AF5533FDA}"/>
              </a:ext>
            </a:extLst>
          </p:cNvPr>
          <p:cNvSpPr txBox="1"/>
          <p:nvPr/>
        </p:nvSpPr>
        <p:spPr>
          <a:xfrm>
            <a:off x="726439" y="4191000"/>
            <a:ext cx="34645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/>
              <a:t>TEAM LEADER: </a:t>
            </a:r>
          </a:p>
          <a:p>
            <a:r>
              <a:rPr lang="en-IN">
                <a:latin typeface="Algerian" panose="04020705040A02060702" pitchFamily="82" charset="0"/>
              </a:rPr>
              <a:t>MYTHILI M</a:t>
            </a:r>
            <a:br>
              <a:rPr lang="en-IN"/>
            </a:br>
            <a:r>
              <a:rPr lang="en-IN" b="1"/>
              <a:t>TEAM MEMBER: </a:t>
            </a:r>
          </a:p>
          <a:p>
            <a:r>
              <a:rPr lang="en-IN">
                <a:latin typeface="Algerian" panose="04020705040A02060702" pitchFamily="82" charset="0"/>
              </a:rPr>
              <a:t>SUBHASHINI S</a:t>
            </a:r>
          </a:p>
          <a:p>
            <a:r>
              <a:rPr lang="en-IN">
                <a:latin typeface="Algerian" panose="04020705040A02060702" pitchFamily="82" charset="0"/>
              </a:rPr>
              <a:t>YUKHADHARSHINI S</a:t>
            </a:r>
          </a:p>
          <a:p>
            <a:r>
              <a:rPr lang="en-IN">
                <a:latin typeface="Algerian" panose="04020705040A02060702" pitchFamily="82" charset="0"/>
              </a:rPr>
              <a:t>VISHALI B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789189-EE5E-EE14-69AF-EFD5CD276A5E}"/>
              </a:ext>
            </a:extLst>
          </p:cNvPr>
          <p:cNvSpPr txBox="1"/>
          <p:nvPr/>
        </p:nvSpPr>
        <p:spPr>
          <a:xfrm>
            <a:off x="5525729" y="6420464"/>
            <a:ext cx="1002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spc="-20">
                <a:solidFill>
                  <a:schemeClr val="bg1"/>
                </a:solidFill>
              </a:rPr>
              <a:t>SPARKATHON</a:t>
            </a:r>
          </a:p>
          <a:p>
            <a:endParaRPr lang="en-IN" sz="120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5D2203-C354-27DB-7445-5AAFADD3278F}"/>
              </a:ext>
            </a:extLst>
          </p:cNvPr>
          <p:cNvSpPr txBox="1"/>
          <p:nvPr/>
        </p:nvSpPr>
        <p:spPr>
          <a:xfrm>
            <a:off x="11773296" y="645335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12</a:t>
            </a:r>
          </a:p>
        </p:txBody>
      </p:sp>
      <p:pic>
        <p:nvPicPr>
          <p:cNvPr id="1026" name="Picture 2" descr="Thank You Images - Free Download on Freepik">
            <a:extLst>
              <a:ext uri="{FF2B5EF4-FFF2-40B4-BE49-F238E27FC236}">
                <a16:creationId xmlns:a16="http://schemas.microsoft.com/office/drawing/2014/main" id="{C0C5810A-7F8A-9430-8C0C-216662883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291" y="688258"/>
            <a:ext cx="8711380" cy="463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 spark logo black and white">
            <a:extLst>
              <a:ext uri="{FF2B5EF4-FFF2-40B4-BE49-F238E27FC236}">
                <a16:creationId xmlns:a16="http://schemas.microsoft.com/office/drawing/2014/main" id="{FF3BE0B8-6DF7-9891-979B-AFD051854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4" y="32714"/>
            <a:ext cx="1143000" cy="131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69718E-CCA9-8126-2AFF-197BF1DA1179}"/>
              </a:ext>
            </a:extLst>
          </p:cNvPr>
          <p:cNvSpPr txBox="1"/>
          <p:nvPr/>
        </p:nvSpPr>
        <p:spPr>
          <a:xfrm>
            <a:off x="88944" y="1044366"/>
            <a:ext cx="6120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>
                <a:latin typeface="Algerian" panose="04020705040A02060702" pitchFamily="82" charset="0"/>
              </a:rPr>
              <a:t>Sparkle</a:t>
            </a:r>
          </a:p>
        </p:txBody>
      </p:sp>
    </p:spTree>
    <p:extLst>
      <p:ext uri="{BB962C8B-B14F-4D97-AF65-F5344CB8AC3E}">
        <p14:creationId xmlns:p14="http://schemas.microsoft.com/office/powerpoint/2010/main" val="4143697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0061" y="76200"/>
            <a:ext cx="7899653" cy="492443"/>
          </a:xfrm>
        </p:spPr>
        <p:txBody>
          <a:bodyPr/>
          <a:lstStyle/>
          <a:p>
            <a:pPr algn="ctr"/>
            <a:r>
              <a:rPr sz="3200"/>
              <a:t>Key Considerations for</a:t>
            </a:r>
            <a:r>
              <a:rPr lang="en-US" sz="3200"/>
              <a:t> Smart Wind Turbine</a:t>
            </a:r>
            <a:endParaRPr sz="320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72EB523-9909-E37E-1BF4-2FCCAD4700AD}"/>
              </a:ext>
            </a:extLst>
          </p:cNvPr>
          <p:cNvGrpSpPr/>
          <p:nvPr/>
        </p:nvGrpSpPr>
        <p:grpSpPr>
          <a:xfrm>
            <a:off x="174427" y="532791"/>
            <a:ext cx="3899712" cy="2896092"/>
            <a:chOff x="203289" y="677309"/>
            <a:chExt cx="3712459" cy="2788360"/>
          </a:xfrm>
        </p:grpSpPr>
        <p:grpSp>
          <p:nvGrpSpPr>
            <p:cNvPr id="6" name="object 10">
              <a:extLst>
                <a:ext uri="{FF2B5EF4-FFF2-40B4-BE49-F238E27FC236}">
                  <a16:creationId xmlns:a16="http://schemas.microsoft.com/office/drawing/2014/main" id="{10342439-9AAA-E6A9-7992-4FE20A0D8182}"/>
                </a:ext>
              </a:extLst>
            </p:cNvPr>
            <p:cNvGrpSpPr/>
            <p:nvPr/>
          </p:nvGrpSpPr>
          <p:grpSpPr>
            <a:xfrm>
              <a:off x="203289" y="854944"/>
              <a:ext cx="3660724" cy="2557313"/>
              <a:chOff x="206641" y="1161414"/>
              <a:chExt cx="2950210" cy="2909570"/>
            </a:xfrm>
          </p:grpSpPr>
          <p:sp>
            <p:nvSpPr>
              <p:cNvPr id="7" name="object 11">
                <a:extLst>
                  <a:ext uri="{FF2B5EF4-FFF2-40B4-BE49-F238E27FC236}">
                    <a16:creationId xmlns:a16="http://schemas.microsoft.com/office/drawing/2014/main" id="{315BC349-F828-FE93-4324-EF22ECDFBCD1}"/>
                  </a:ext>
                </a:extLst>
              </p:cNvPr>
              <p:cNvSpPr/>
              <p:nvPr/>
            </p:nvSpPr>
            <p:spPr>
              <a:xfrm>
                <a:off x="206641" y="1161414"/>
                <a:ext cx="2950210" cy="2909570"/>
              </a:xfrm>
              <a:custGeom>
                <a:avLst/>
                <a:gdLst/>
                <a:ahLst/>
                <a:cxnLst/>
                <a:rect l="l" t="t" r="r" b="b"/>
                <a:pathLst>
                  <a:path w="2950210" h="2909570">
                    <a:moveTo>
                      <a:pt x="2536304" y="0"/>
                    </a:moveTo>
                    <a:lnTo>
                      <a:pt x="413537" y="0"/>
                    </a:lnTo>
                    <a:lnTo>
                      <a:pt x="365311" y="2782"/>
                    </a:lnTo>
                    <a:lnTo>
                      <a:pt x="318719" y="10922"/>
                    </a:lnTo>
                    <a:lnTo>
                      <a:pt x="274070" y="24110"/>
                    </a:lnTo>
                    <a:lnTo>
                      <a:pt x="231676" y="42035"/>
                    </a:lnTo>
                    <a:lnTo>
                      <a:pt x="191847" y="64386"/>
                    </a:lnTo>
                    <a:lnTo>
                      <a:pt x="154893" y="90853"/>
                    </a:lnTo>
                    <a:lnTo>
                      <a:pt x="121124" y="121126"/>
                    </a:lnTo>
                    <a:lnTo>
                      <a:pt x="90851" y="154894"/>
                    </a:lnTo>
                    <a:lnTo>
                      <a:pt x="64384" y="191846"/>
                    </a:lnTo>
                    <a:lnTo>
                      <a:pt x="42033" y="231673"/>
                    </a:lnTo>
                    <a:lnTo>
                      <a:pt x="24109" y="274063"/>
                    </a:lnTo>
                    <a:lnTo>
                      <a:pt x="10922" y="318707"/>
                    </a:lnTo>
                    <a:lnTo>
                      <a:pt x="2782" y="365293"/>
                    </a:lnTo>
                    <a:lnTo>
                      <a:pt x="0" y="413512"/>
                    </a:lnTo>
                    <a:lnTo>
                      <a:pt x="0" y="2496058"/>
                    </a:lnTo>
                    <a:lnTo>
                      <a:pt x="2782" y="2544276"/>
                    </a:lnTo>
                    <a:lnTo>
                      <a:pt x="10922" y="2590862"/>
                    </a:lnTo>
                    <a:lnTo>
                      <a:pt x="24109" y="2635506"/>
                    </a:lnTo>
                    <a:lnTo>
                      <a:pt x="42033" y="2677896"/>
                    </a:lnTo>
                    <a:lnTo>
                      <a:pt x="64384" y="2717723"/>
                    </a:lnTo>
                    <a:lnTo>
                      <a:pt x="90851" y="2754675"/>
                    </a:lnTo>
                    <a:lnTo>
                      <a:pt x="121124" y="2788443"/>
                    </a:lnTo>
                    <a:lnTo>
                      <a:pt x="154893" y="2818716"/>
                    </a:lnTo>
                    <a:lnTo>
                      <a:pt x="191847" y="2845183"/>
                    </a:lnTo>
                    <a:lnTo>
                      <a:pt x="231676" y="2867534"/>
                    </a:lnTo>
                    <a:lnTo>
                      <a:pt x="274070" y="2885459"/>
                    </a:lnTo>
                    <a:lnTo>
                      <a:pt x="318719" y="2898647"/>
                    </a:lnTo>
                    <a:lnTo>
                      <a:pt x="365311" y="2906787"/>
                    </a:lnTo>
                    <a:lnTo>
                      <a:pt x="413537" y="2909570"/>
                    </a:lnTo>
                    <a:lnTo>
                      <a:pt x="2536304" y="2909570"/>
                    </a:lnTo>
                    <a:lnTo>
                      <a:pt x="2584522" y="2906787"/>
                    </a:lnTo>
                    <a:lnTo>
                      <a:pt x="2631109" y="2898647"/>
                    </a:lnTo>
                    <a:lnTo>
                      <a:pt x="2675752" y="2885459"/>
                    </a:lnTo>
                    <a:lnTo>
                      <a:pt x="2718143" y="2867534"/>
                    </a:lnTo>
                    <a:lnTo>
                      <a:pt x="2757969" y="2845183"/>
                    </a:lnTo>
                    <a:lnTo>
                      <a:pt x="2794922" y="2818716"/>
                    </a:lnTo>
                    <a:lnTo>
                      <a:pt x="2828690" y="2788443"/>
                    </a:lnTo>
                    <a:lnTo>
                      <a:pt x="2858962" y="2754675"/>
                    </a:lnTo>
                    <a:lnTo>
                      <a:pt x="2885429" y="2717723"/>
                    </a:lnTo>
                    <a:lnTo>
                      <a:pt x="2907781" y="2677896"/>
                    </a:lnTo>
                    <a:lnTo>
                      <a:pt x="2925705" y="2635506"/>
                    </a:lnTo>
                    <a:lnTo>
                      <a:pt x="2938893" y="2590862"/>
                    </a:lnTo>
                    <a:lnTo>
                      <a:pt x="2947033" y="2544276"/>
                    </a:lnTo>
                    <a:lnTo>
                      <a:pt x="2949816" y="2496058"/>
                    </a:lnTo>
                    <a:lnTo>
                      <a:pt x="2949816" y="413512"/>
                    </a:lnTo>
                    <a:lnTo>
                      <a:pt x="2947033" y="365293"/>
                    </a:lnTo>
                    <a:lnTo>
                      <a:pt x="2938893" y="318707"/>
                    </a:lnTo>
                    <a:lnTo>
                      <a:pt x="2925705" y="274063"/>
                    </a:lnTo>
                    <a:lnTo>
                      <a:pt x="2907781" y="231673"/>
                    </a:lnTo>
                    <a:lnTo>
                      <a:pt x="2885429" y="191846"/>
                    </a:lnTo>
                    <a:lnTo>
                      <a:pt x="2858962" y="154894"/>
                    </a:lnTo>
                    <a:lnTo>
                      <a:pt x="2828690" y="121126"/>
                    </a:lnTo>
                    <a:lnTo>
                      <a:pt x="2794922" y="90853"/>
                    </a:lnTo>
                    <a:lnTo>
                      <a:pt x="2757969" y="64386"/>
                    </a:lnTo>
                    <a:lnTo>
                      <a:pt x="2718143" y="42035"/>
                    </a:lnTo>
                    <a:lnTo>
                      <a:pt x="2675752" y="24110"/>
                    </a:lnTo>
                    <a:lnTo>
                      <a:pt x="2631109" y="10922"/>
                    </a:lnTo>
                    <a:lnTo>
                      <a:pt x="2584522" y="2782"/>
                    </a:lnTo>
                    <a:lnTo>
                      <a:pt x="2536304" y="0"/>
                    </a:lnTo>
                    <a:close/>
                  </a:path>
                </a:pathLst>
              </a:custGeom>
              <a:solidFill>
                <a:srgbClr val="FFD96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" name="object 12">
                <a:extLst>
                  <a:ext uri="{FF2B5EF4-FFF2-40B4-BE49-F238E27FC236}">
                    <a16:creationId xmlns:a16="http://schemas.microsoft.com/office/drawing/2014/main" id="{9318D997-C27E-7283-A4F5-18EDCDC9C2E7}"/>
                  </a:ext>
                </a:extLst>
              </p:cNvPr>
              <p:cNvSpPr/>
              <p:nvPr/>
            </p:nvSpPr>
            <p:spPr>
              <a:xfrm>
                <a:off x="206641" y="1161414"/>
                <a:ext cx="2950210" cy="2909570"/>
              </a:xfrm>
              <a:custGeom>
                <a:avLst/>
                <a:gdLst/>
                <a:ahLst/>
                <a:cxnLst/>
                <a:rect l="l" t="t" r="r" b="b"/>
                <a:pathLst>
                  <a:path w="2950210" h="2909570">
                    <a:moveTo>
                      <a:pt x="0" y="413512"/>
                    </a:moveTo>
                    <a:lnTo>
                      <a:pt x="2782" y="365293"/>
                    </a:lnTo>
                    <a:lnTo>
                      <a:pt x="10922" y="318707"/>
                    </a:lnTo>
                    <a:lnTo>
                      <a:pt x="24109" y="274063"/>
                    </a:lnTo>
                    <a:lnTo>
                      <a:pt x="42033" y="231673"/>
                    </a:lnTo>
                    <a:lnTo>
                      <a:pt x="64384" y="191846"/>
                    </a:lnTo>
                    <a:lnTo>
                      <a:pt x="90851" y="154894"/>
                    </a:lnTo>
                    <a:lnTo>
                      <a:pt x="121124" y="121126"/>
                    </a:lnTo>
                    <a:lnTo>
                      <a:pt x="154893" y="90853"/>
                    </a:lnTo>
                    <a:lnTo>
                      <a:pt x="191847" y="64386"/>
                    </a:lnTo>
                    <a:lnTo>
                      <a:pt x="231676" y="42035"/>
                    </a:lnTo>
                    <a:lnTo>
                      <a:pt x="274070" y="24110"/>
                    </a:lnTo>
                    <a:lnTo>
                      <a:pt x="318719" y="10922"/>
                    </a:lnTo>
                    <a:lnTo>
                      <a:pt x="365311" y="2782"/>
                    </a:lnTo>
                    <a:lnTo>
                      <a:pt x="413537" y="0"/>
                    </a:lnTo>
                    <a:lnTo>
                      <a:pt x="2536304" y="0"/>
                    </a:lnTo>
                    <a:lnTo>
                      <a:pt x="2584522" y="2782"/>
                    </a:lnTo>
                    <a:lnTo>
                      <a:pt x="2631109" y="10922"/>
                    </a:lnTo>
                    <a:lnTo>
                      <a:pt x="2675752" y="24110"/>
                    </a:lnTo>
                    <a:lnTo>
                      <a:pt x="2718143" y="42035"/>
                    </a:lnTo>
                    <a:lnTo>
                      <a:pt x="2757969" y="64386"/>
                    </a:lnTo>
                    <a:lnTo>
                      <a:pt x="2794922" y="90853"/>
                    </a:lnTo>
                    <a:lnTo>
                      <a:pt x="2828690" y="121126"/>
                    </a:lnTo>
                    <a:lnTo>
                      <a:pt x="2858962" y="154894"/>
                    </a:lnTo>
                    <a:lnTo>
                      <a:pt x="2885429" y="191846"/>
                    </a:lnTo>
                    <a:lnTo>
                      <a:pt x="2907781" y="231673"/>
                    </a:lnTo>
                    <a:lnTo>
                      <a:pt x="2925705" y="274063"/>
                    </a:lnTo>
                    <a:lnTo>
                      <a:pt x="2938893" y="318707"/>
                    </a:lnTo>
                    <a:lnTo>
                      <a:pt x="2947033" y="365293"/>
                    </a:lnTo>
                    <a:lnTo>
                      <a:pt x="2949816" y="413512"/>
                    </a:lnTo>
                    <a:lnTo>
                      <a:pt x="2949816" y="2496058"/>
                    </a:lnTo>
                    <a:lnTo>
                      <a:pt x="2947033" y="2544276"/>
                    </a:lnTo>
                    <a:lnTo>
                      <a:pt x="2938893" y="2590862"/>
                    </a:lnTo>
                    <a:lnTo>
                      <a:pt x="2925705" y="2635506"/>
                    </a:lnTo>
                    <a:lnTo>
                      <a:pt x="2907781" y="2677896"/>
                    </a:lnTo>
                    <a:lnTo>
                      <a:pt x="2885429" y="2717723"/>
                    </a:lnTo>
                    <a:lnTo>
                      <a:pt x="2858962" y="2754675"/>
                    </a:lnTo>
                    <a:lnTo>
                      <a:pt x="2828690" y="2788443"/>
                    </a:lnTo>
                    <a:lnTo>
                      <a:pt x="2794922" y="2818716"/>
                    </a:lnTo>
                    <a:lnTo>
                      <a:pt x="2757969" y="2845183"/>
                    </a:lnTo>
                    <a:lnTo>
                      <a:pt x="2718143" y="2867534"/>
                    </a:lnTo>
                    <a:lnTo>
                      <a:pt x="2675752" y="2885459"/>
                    </a:lnTo>
                    <a:lnTo>
                      <a:pt x="2631109" y="2898647"/>
                    </a:lnTo>
                    <a:lnTo>
                      <a:pt x="2584522" y="2906787"/>
                    </a:lnTo>
                    <a:lnTo>
                      <a:pt x="2536304" y="2909570"/>
                    </a:lnTo>
                    <a:lnTo>
                      <a:pt x="413537" y="2909570"/>
                    </a:lnTo>
                    <a:lnTo>
                      <a:pt x="365311" y="2906787"/>
                    </a:lnTo>
                    <a:lnTo>
                      <a:pt x="318719" y="2898647"/>
                    </a:lnTo>
                    <a:lnTo>
                      <a:pt x="274070" y="2885459"/>
                    </a:lnTo>
                    <a:lnTo>
                      <a:pt x="231676" y="2867534"/>
                    </a:lnTo>
                    <a:lnTo>
                      <a:pt x="191847" y="2845183"/>
                    </a:lnTo>
                    <a:lnTo>
                      <a:pt x="154893" y="2818716"/>
                    </a:lnTo>
                    <a:lnTo>
                      <a:pt x="121124" y="2788443"/>
                    </a:lnTo>
                    <a:lnTo>
                      <a:pt x="90851" y="2754675"/>
                    </a:lnTo>
                    <a:lnTo>
                      <a:pt x="64384" y="2717723"/>
                    </a:lnTo>
                    <a:lnTo>
                      <a:pt x="42033" y="2677896"/>
                    </a:lnTo>
                    <a:lnTo>
                      <a:pt x="24109" y="2635506"/>
                    </a:lnTo>
                    <a:lnTo>
                      <a:pt x="10922" y="2590862"/>
                    </a:lnTo>
                    <a:lnTo>
                      <a:pt x="2782" y="2544276"/>
                    </a:lnTo>
                    <a:lnTo>
                      <a:pt x="0" y="2496058"/>
                    </a:lnTo>
                    <a:lnTo>
                      <a:pt x="0" y="413512"/>
                    </a:lnTo>
                    <a:close/>
                  </a:path>
                </a:pathLst>
              </a:custGeom>
              <a:ln w="38100">
                <a:solidFill>
                  <a:srgbClr val="FFE69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3" name="Rectangle 2">
              <a:extLst>
                <a:ext uri="{FF2B5EF4-FFF2-40B4-BE49-F238E27FC236}">
                  <a16:creationId xmlns:a16="http://schemas.microsoft.com/office/drawing/2014/main" id="{C6C941B6-958F-873E-AF16-386126CDCB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822" y="677309"/>
              <a:ext cx="3650926" cy="2788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Design and Structure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en-US" sz="1400" b="1" i="0" u="none" strike="noStrike" cap="none" normalizeH="0" baseline="0" dirty="0">
                  <a:ln>
                    <a:noFill/>
                  </a:ln>
                  <a:effectLst/>
                </a:rPr>
                <a:t>Aerodynamic Blade Design</a:t>
              </a: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effectLst/>
                </a:rPr>
                <a:t>: Optimized for maximum efficiency, reducing drag and increasing power generation.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en-US" sz="1400" b="1" i="0" u="none" strike="noStrike" cap="none" normalizeH="0" baseline="0" dirty="0">
                  <a:ln>
                    <a:noFill/>
                  </a:ln>
                  <a:effectLst/>
                </a:rPr>
                <a:t>Structural Integrity: </a:t>
              </a: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effectLst/>
                </a:rPr>
                <a:t>Designed with lightweight yet durable materials (e.g., carbon fiber, reinforced composites) to withstand harsh weather. 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en-US" sz="1400" b="1" i="0" u="none" strike="noStrike" cap="none" normalizeH="0" baseline="0" dirty="0">
                  <a:ln>
                    <a:noFill/>
                  </a:ln>
                  <a:effectLst/>
                </a:rPr>
                <a:t>Adaptive Blade Mechanism</a:t>
              </a:r>
              <a:r>
                <a:rPr kumimoji="0" lang="en-US" altLang="en-US" sz="1400" i="0" u="none" strike="noStrike" cap="none" normalizeH="0" baseline="0" dirty="0">
                  <a:ln>
                    <a:noFill/>
                  </a:ln>
                  <a:effectLst/>
                </a:rPr>
                <a:t>: </a:t>
              </a: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effectLst/>
                </a:rPr>
                <a:t>Blades adjust their angle (pitch control) based on wind conditions to maximize efficiency. 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en-US" sz="1400" b="1" i="0" u="none" strike="noStrike" cap="none" normalizeH="0" baseline="0" dirty="0">
                  <a:ln>
                    <a:noFill/>
                  </a:ln>
                  <a:effectLst/>
                </a:rPr>
                <a:t>Self-Healing Coatings: </a:t>
              </a: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effectLst/>
                </a:rPr>
                <a:t>Protective materials that reduce wear and tear, increasing longevity.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6E90750-8F22-B754-680A-7E700435FCD9}"/>
              </a:ext>
            </a:extLst>
          </p:cNvPr>
          <p:cNvGrpSpPr/>
          <p:nvPr/>
        </p:nvGrpSpPr>
        <p:grpSpPr>
          <a:xfrm>
            <a:off x="145741" y="3535834"/>
            <a:ext cx="3870118" cy="2954656"/>
            <a:chOff x="213245" y="3658700"/>
            <a:chExt cx="3687961" cy="2791987"/>
          </a:xfrm>
        </p:grpSpPr>
        <p:grpSp>
          <p:nvGrpSpPr>
            <p:cNvPr id="18" name="object 10">
              <a:extLst>
                <a:ext uri="{FF2B5EF4-FFF2-40B4-BE49-F238E27FC236}">
                  <a16:creationId xmlns:a16="http://schemas.microsoft.com/office/drawing/2014/main" id="{AF5C78DF-8AC5-964A-A574-0A29668389B4}"/>
                </a:ext>
              </a:extLst>
            </p:cNvPr>
            <p:cNvGrpSpPr/>
            <p:nvPr/>
          </p:nvGrpSpPr>
          <p:grpSpPr>
            <a:xfrm>
              <a:off x="213245" y="3685314"/>
              <a:ext cx="3614051" cy="2524259"/>
              <a:chOff x="206641" y="1161414"/>
              <a:chExt cx="2950210" cy="2909570"/>
            </a:xfrm>
          </p:grpSpPr>
          <p:sp>
            <p:nvSpPr>
              <p:cNvPr id="19" name="object 11">
                <a:extLst>
                  <a:ext uri="{FF2B5EF4-FFF2-40B4-BE49-F238E27FC236}">
                    <a16:creationId xmlns:a16="http://schemas.microsoft.com/office/drawing/2014/main" id="{A7A71FD8-13C3-187A-B309-7FF54D6BF32F}"/>
                  </a:ext>
                </a:extLst>
              </p:cNvPr>
              <p:cNvSpPr/>
              <p:nvPr/>
            </p:nvSpPr>
            <p:spPr>
              <a:xfrm>
                <a:off x="206641" y="1161414"/>
                <a:ext cx="2950210" cy="2909570"/>
              </a:xfrm>
              <a:custGeom>
                <a:avLst/>
                <a:gdLst/>
                <a:ahLst/>
                <a:cxnLst/>
                <a:rect l="l" t="t" r="r" b="b"/>
                <a:pathLst>
                  <a:path w="2950210" h="2909570">
                    <a:moveTo>
                      <a:pt x="2536304" y="0"/>
                    </a:moveTo>
                    <a:lnTo>
                      <a:pt x="413537" y="0"/>
                    </a:lnTo>
                    <a:lnTo>
                      <a:pt x="365311" y="2782"/>
                    </a:lnTo>
                    <a:lnTo>
                      <a:pt x="318719" y="10922"/>
                    </a:lnTo>
                    <a:lnTo>
                      <a:pt x="274070" y="24110"/>
                    </a:lnTo>
                    <a:lnTo>
                      <a:pt x="231676" y="42035"/>
                    </a:lnTo>
                    <a:lnTo>
                      <a:pt x="191847" y="64386"/>
                    </a:lnTo>
                    <a:lnTo>
                      <a:pt x="154893" y="90853"/>
                    </a:lnTo>
                    <a:lnTo>
                      <a:pt x="121124" y="121126"/>
                    </a:lnTo>
                    <a:lnTo>
                      <a:pt x="90851" y="154894"/>
                    </a:lnTo>
                    <a:lnTo>
                      <a:pt x="64384" y="191846"/>
                    </a:lnTo>
                    <a:lnTo>
                      <a:pt x="42033" y="231673"/>
                    </a:lnTo>
                    <a:lnTo>
                      <a:pt x="24109" y="274063"/>
                    </a:lnTo>
                    <a:lnTo>
                      <a:pt x="10922" y="318707"/>
                    </a:lnTo>
                    <a:lnTo>
                      <a:pt x="2782" y="365293"/>
                    </a:lnTo>
                    <a:lnTo>
                      <a:pt x="0" y="413512"/>
                    </a:lnTo>
                    <a:lnTo>
                      <a:pt x="0" y="2496058"/>
                    </a:lnTo>
                    <a:lnTo>
                      <a:pt x="2782" y="2544276"/>
                    </a:lnTo>
                    <a:lnTo>
                      <a:pt x="10922" y="2590862"/>
                    </a:lnTo>
                    <a:lnTo>
                      <a:pt x="24109" y="2635506"/>
                    </a:lnTo>
                    <a:lnTo>
                      <a:pt x="42033" y="2677896"/>
                    </a:lnTo>
                    <a:lnTo>
                      <a:pt x="64384" y="2717723"/>
                    </a:lnTo>
                    <a:lnTo>
                      <a:pt x="90851" y="2754675"/>
                    </a:lnTo>
                    <a:lnTo>
                      <a:pt x="121124" y="2788443"/>
                    </a:lnTo>
                    <a:lnTo>
                      <a:pt x="154893" y="2818716"/>
                    </a:lnTo>
                    <a:lnTo>
                      <a:pt x="191847" y="2845183"/>
                    </a:lnTo>
                    <a:lnTo>
                      <a:pt x="231676" y="2867534"/>
                    </a:lnTo>
                    <a:lnTo>
                      <a:pt x="274070" y="2885459"/>
                    </a:lnTo>
                    <a:lnTo>
                      <a:pt x="318719" y="2898647"/>
                    </a:lnTo>
                    <a:lnTo>
                      <a:pt x="365311" y="2906787"/>
                    </a:lnTo>
                    <a:lnTo>
                      <a:pt x="413537" y="2909570"/>
                    </a:lnTo>
                    <a:lnTo>
                      <a:pt x="2536304" y="2909570"/>
                    </a:lnTo>
                    <a:lnTo>
                      <a:pt x="2584522" y="2906787"/>
                    </a:lnTo>
                    <a:lnTo>
                      <a:pt x="2631109" y="2898647"/>
                    </a:lnTo>
                    <a:lnTo>
                      <a:pt x="2675752" y="2885459"/>
                    </a:lnTo>
                    <a:lnTo>
                      <a:pt x="2718143" y="2867534"/>
                    </a:lnTo>
                    <a:lnTo>
                      <a:pt x="2757969" y="2845183"/>
                    </a:lnTo>
                    <a:lnTo>
                      <a:pt x="2794922" y="2818716"/>
                    </a:lnTo>
                    <a:lnTo>
                      <a:pt x="2828690" y="2788443"/>
                    </a:lnTo>
                    <a:lnTo>
                      <a:pt x="2858962" y="2754675"/>
                    </a:lnTo>
                    <a:lnTo>
                      <a:pt x="2885429" y="2717723"/>
                    </a:lnTo>
                    <a:lnTo>
                      <a:pt x="2907781" y="2677896"/>
                    </a:lnTo>
                    <a:lnTo>
                      <a:pt x="2925705" y="2635506"/>
                    </a:lnTo>
                    <a:lnTo>
                      <a:pt x="2938893" y="2590862"/>
                    </a:lnTo>
                    <a:lnTo>
                      <a:pt x="2947033" y="2544276"/>
                    </a:lnTo>
                    <a:lnTo>
                      <a:pt x="2949816" y="2496058"/>
                    </a:lnTo>
                    <a:lnTo>
                      <a:pt x="2949816" y="413512"/>
                    </a:lnTo>
                    <a:lnTo>
                      <a:pt x="2947033" y="365293"/>
                    </a:lnTo>
                    <a:lnTo>
                      <a:pt x="2938893" y="318707"/>
                    </a:lnTo>
                    <a:lnTo>
                      <a:pt x="2925705" y="274063"/>
                    </a:lnTo>
                    <a:lnTo>
                      <a:pt x="2907781" y="231673"/>
                    </a:lnTo>
                    <a:lnTo>
                      <a:pt x="2885429" y="191846"/>
                    </a:lnTo>
                    <a:lnTo>
                      <a:pt x="2858962" y="154894"/>
                    </a:lnTo>
                    <a:lnTo>
                      <a:pt x="2828690" y="121126"/>
                    </a:lnTo>
                    <a:lnTo>
                      <a:pt x="2794922" y="90853"/>
                    </a:lnTo>
                    <a:lnTo>
                      <a:pt x="2757969" y="64386"/>
                    </a:lnTo>
                    <a:lnTo>
                      <a:pt x="2718143" y="42035"/>
                    </a:lnTo>
                    <a:lnTo>
                      <a:pt x="2675752" y="24110"/>
                    </a:lnTo>
                    <a:lnTo>
                      <a:pt x="2631109" y="10922"/>
                    </a:lnTo>
                    <a:lnTo>
                      <a:pt x="2584522" y="2782"/>
                    </a:lnTo>
                    <a:lnTo>
                      <a:pt x="2536304" y="0"/>
                    </a:ln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/>
              <a:lstStyle/>
              <a:p>
                <a:endParaRPr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0" name="object 12">
                <a:extLst>
                  <a:ext uri="{FF2B5EF4-FFF2-40B4-BE49-F238E27FC236}">
                    <a16:creationId xmlns:a16="http://schemas.microsoft.com/office/drawing/2014/main" id="{75DA50DD-A5B0-1133-8A55-1201DE18A536}"/>
                  </a:ext>
                </a:extLst>
              </p:cNvPr>
              <p:cNvSpPr/>
              <p:nvPr/>
            </p:nvSpPr>
            <p:spPr>
              <a:xfrm>
                <a:off x="206641" y="1161414"/>
                <a:ext cx="2950210" cy="2909570"/>
              </a:xfrm>
              <a:custGeom>
                <a:avLst/>
                <a:gdLst/>
                <a:ahLst/>
                <a:cxnLst/>
                <a:rect l="l" t="t" r="r" b="b"/>
                <a:pathLst>
                  <a:path w="2950210" h="2909570">
                    <a:moveTo>
                      <a:pt x="0" y="413512"/>
                    </a:moveTo>
                    <a:lnTo>
                      <a:pt x="2782" y="365293"/>
                    </a:lnTo>
                    <a:lnTo>
                      <a:pt x="10922" y="318707"/>
                    </a:lnTo>
                    <a:lnTo>
                      <a:pt x="24109" y="274063"/>
                    </a:lnTo>
                    <a:lnTo>
                      <a:pt x="42033" y="231673"/>
                    </a:lnTo>
                    <a:lnTo>
                      <a:pt x="64384" y="191846"/>
                    </a:lnTo>
                    <a:lnTo>
                      <a:pt x="90851" y="154894"/>
                    </a:lnTo>
                    <a:lnTo>
                      <a:pt x="121124" y="121126"/>
                    </a:lnTo>
                    <a:lnTo>
                      <a:pt x="154893" y="90853"/>
                    </a:lnTo>
                    <a:lnTo>
                      <a:pt x="191847" y="64386"/>
                    </a:lnTo>
                    <a:lnTo>
                      <a:pt x="231676" y="42035"/>
                    </a:lnTo>
                    <a:lnTo>
                      <a:pt x="274070" y="24110"/>
                    </a:lnTo>
                    <a:lnTo>
                      <a:pt x="318719" y="10922"/>
                    </a:lnTo>
                    <a:lnTo>
                      <a:pt x="365311" y="2782"/>
                    </a:lnTo>
                    <a:lnTo>
                      <a:pt x="413537" y="0"/>
                    </a:lnTo>
                    <a:lnTo>
                      <a:pt x="2536304" y="0"/>
                    </a:lnTo>
                    <a:lnTo>
                      <a:pt x="2584522" y="2782"/>
                    </a:lnTo>
                    <a:lnTo>
                      <a:pt x="2631109" y="10922"/>
                    </a:lnTo>
                    <a:lnTo>
                      <a:pt x="2675752" y="24110"/>
                    </a:lnTo>
                    <a:lnTo>
                      <a:pt x="2718143" y="42035"/>
                    </a:lnTo>
                    <a:lnTo>
                      <a:pt x="2757969" y="64386"/>
                    </a:lnTo>
                    <a:lnTo>
                      <a:pt x="2794922" y="90853"/>
                    </a:lnTo>
                    <a:lnTo>
                      <a:pt x="2828690" y="121126"/>
                    </a:lnTo>
                    <a:lnTo>
                      <a:pt x="2858962" y="154894"/>
                    </a:lnTo>
                    <a:lnTo>
                      <a:pt x="2885429" y="191846"/>
                    </a:lnTo>
                    <a:lnTo>
                      <a:pt x="2907781" y="231673"/>
                    </a:lnTo>
                    <a:lnTo>
                      <a:pt x="2925705" y="274063"/>
                    </a:lnTo>
                    <a:lnTo>
                      <a:pt x="2938893" y="318707"/>
                    </a:lnTo>
                    <a:lnTo>
                      <a:pt x="2947033" y="365293"/>
                    </a:lnTo>
                    <a:lnTo>
                      <a:pt x="2949816" y="413512"/>
                    </a:lnTo>
                    <a:lnTo>
                      <a:pt x="2949816" y="2496058"/>
                    </a:lnTo>
                    <a:lnTo>
                      <a:pt x="2947033" y="2544276"/>
                    </a:lnTo>
                    <a:lnTo>
                      <a:pt x="2938893" y="2590862"/>
                    </a:lnTo>
                    <a:lnTo>
                      <a:pt x="2925705" y="2635506"/>
                    </a:lnTo>
                    <a:lnTo>
                      <a:pt x="2907781" y="2677896"/>
                    </a:lnTo>
                    <a:lnTo>
                      <a:pt x="2885429" y="2717723"/>
                    </a:lnTo>
                    <a:lnTo>
                      <a:pt x="2858962" y="2754675"/>
                    </a:lnTo>
                    <a:lnTo>
                      <a:pt x="2828690" y="2788443"/>
                    </a:lnTo>
                    <a:lnTo>
                      <a:pt x="2794922" y="2818716"/>
                    </a:lnTo>
                    <a:lnTo>
                      <a:pt x="2757969" y="2845183"/>
                    </a:lnTo>
                    <a:lnTo>
                      <a:pt x="2718143" y="2867534"/>
                    </a:lnTo>
                    <a:lnTo>
                      <a:pt x="2675752" y="2885459"/>
                    </a:lnTo>
                    <a:lnTo>
                      <a:pt x="2631109" y="2898647"/>
                    </a:lnTo>
                    <a:lnTo>
                      <a:pt x="2584522" y="2906787"/>
                    </a:lnTo>
                    <a:lnTo>
                      <a:pt x="2536304" y="2909570"/>
                    </a:lnTo>
                    <a:lnTo>
                      <a:pt x="413537" y="2909570"/>
                    </a:lnTo>
                    <a:lnTo>
                      <a:pt x="365311" y="2906787"/>
                    </a:lnTo>
                    <a:lnTo>
                      <a:pt x="318719" y="2898647"/>
                    </a:lnTo>
                    <a:lnTo>
                      <a:pt x="274070" y="2885459"/>
                    </a:lnTo>
                    <a:lnTo>
                      <a:pt x="231676" y="2867534"/>
                    </a:lnTo>
                    <a:lnTo>
                      <a:pt x="191847" y="2845183"/>
                    </a:lnTo>
                    <a:lnTo>
                      <a:pt x="154893" y="2818716"/>
                    </a:lnTo>
                    <a:lnTo>
                      <a:pt x="121124" y="2788443"/>
                    </a:lnTo>
                    <a:lnTo>
                      <a:pt x="90851" y="2754675"/>
                    </a:lnTo>
                    <a:lnTo>
                      <a:pt x="64384" y="2717723"/>
                    </a:lnTo>
                    <a:lnTo>
                      <a:pt x="42033" y="2677896"/>
                    </a:lnTo>
                    <a:lnTo>
                      <a:pt x="24109" y="2635506"/>
                    </a:lnTo>
                    <a:lnTo>
                      <a:pt x="10922" y="2590862"/>
                    </a:lnTo>
                    <a:lnTo>
                      <a:pt x="2782" y="2544276"/>
                    </a:lnTo>
                    <a:lnTo>
                      <a:pt x="0" y="2496058"/>
                    </a:lnTo>
                    <a:lnTo>
                      <a:pt x="0" y="413512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/>
              <a:lstStyle/>
              <a:p>
                <a:endParaRPr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C18C073-D6FC-176F-19CA-D58268E602E8}"/>
                </a:ext>
              </a:extLst>
            </p:cNvPr>
            <p:cNvSpPr txBox="1"/>
            <p:nvPr/>
          </p:nvSpPr>
          <p:spPr>
            <a:xfrm>
              <a:off x="262668" y="3658700"/>
              <a:ext cx="3638538" cy="2791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+mj-lt"/>
                </a:rPr>
                <a:t>Stability</a:t>
              </a:r>
              <a:endParaRPr lang="en-US" sz="1600" b="1">
                <a:latin typeface="+mj-lt"/>
              </a:endParaRPr>
            </a:p>
            <a:p>
              <a:r>
                <a:rPr lang="en-US" sz="1400" b="1">
                  <a:latin typeface="+mj-lt"/>
                </a:rPr>
                <a:t>Vibration Control Mechanisms: </a:t>
              </a:r>
              <a:r>
                <a:rPr lang="en-US" sz="1400">
                  <a:latin typeface="+mj-lt"/>
                </a:rPr>
                <a:t>Sensors detect imbalances and adjust rotation to reduce structural stress. </a:t>
              </a:r>
            </a:p>
            <a:p>
              <a:r>
                <a:rPr lang="en-US" sz="1400" b="1">
                  <a:latin typeface="+mj-lt"/>
                </a:rPr>
                <a:t>Gyroscopic Stabilization: </a:t>
              </a:r>
              <a:r>
                <a:rPr lang="en-US" sz="1400">
                  <a:latin typeface="+mj-lt"/>
                </a:rPr>
                <a:t>Helps maintain balance during turbulent weather.</a:t>
              </a:r>
            </a:p>
            <a:p>
              <a:r>
                <a:rPr lang="en-US" sz="1400" b="1">
                  <a:latin typeface="+mj-lt"/>
                </a:rPr>
                <a:t>Lightning Protection System: </a:t>
              </a:r>
              <a:r>
                <a:rPr lang="en-US" sz="1400">
                  <a:latin typeface="+mj-lt"/>
                </a:rPr>
                <a:t>Prevents damage from electrical surges caused by lightning strikes. </a:t>
              </a:r>
              <a:r>
                <a:rPr lang="en-US" sz="1400" b="1">
                  <a:latin typeface="+mj-lt"/>
                </a:rPr>
                <a:t>Automated Emergency Shutoff: </a:t>
              </a:r>
              <a:r>
                <a:rPr lang="en-US" sz="1400">
                  <a:latin typeface="+mj-lt"/>
                </a:rPr>
                <a:t>Detects extreme conditions (e.g., hurricane winds) and stops the turbine to prevent damage.4. Navigation and IoT Connectivity</a:t>
              </a:r>
            </a:p>
            <a:p>
              <a:r>
                <a:rPr lang="en-IN" sz="1400">
                  <a:latin typeface="+mj-lt"/>
                </a:rPr>
                <a:t> 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3E89975-C54F-DDA7-04C2-A8BB190DC1A0}"/>
              </a:ext>
            </a:extLst>
          </p:cNvPr>
          <p:cNvGrpSpPr/>
          <p:nvPr/>
        </p:nvGrpSpPr>
        <p:grpSpPr>
          <a:xfrm>
            <a:off x="8071620" y="3581641"/>
            <a:ext cx="3954008" cy="2694618"/>
            <a:chOff x="8197261" y="3636832"/>
            <a:chExt cx="3688061" cy="2557313"/>
          </a:xfrm>
        </p:grpSpPr>
        <p:grpSp>
          <p:nvGrpSpPr>
            <p:cNvPr id="24" name="object 10">
              <a:extLst>
                <a:ext uri="{FF2B5EF4-FFF2-40B4-BE49-F238E27FC236}">
                  <a16:creationId xmlns:a16="http://schemas.microsoft.com/office/drawing/2014/main" id="{17879385-2B5B-9B8F-CA35-64B17F5A824D}"/>
                </a:ext>
              </a:extLst>
            </p:cNvPr>
            <p:cNvGrpSpPr/>
            <p:nvPr/>
          </p:nvGrpSpPr>
          <p:grpSpPr>
            <a:xfrm>
              <a:off x="8197261" y="3636832"/>
              <a:ext cx="3660724" cy="2557313"/>
              <a:chOff x="206641" y="1161414"/>
              <a:chExt cx="2950210" cy="2909570"/>
            </a:xfrm>
          </p:grpSpPr>
          <p:sp>
            <p:nvSpPr>
              <p:cNvPr id="25" name="object 11">
                <a:extLst>
                  <a:ext uri="{FF2B5EF4-FFF2-40B4-BE49-F238E27FC236}">
                    <a16:creationId xmlns:a16="http://schemas.microsoft.com/office/drawing/2014/main" id="{968AE840-1295-2C43-18BF-A41C5304C311}"/>
                  </a:ext>
                </a:extLst>
              </p:cNvPr>
              <p:cNvSpPr/>
              <p:nvPr/>
            </p:nvSpPr>
            <p:spPr>
              <a:xfrm>
                <a:off x="206641" y="1161414"/>
                <a:ext cx="2950210" cy="2909570"/>
              </a:xfrm>
              <a:custGeom>
                <a:avLst/>
                <a:gdLst/>
                <a:ahLst/>
                <a:cxnLst/>
                <a:rect l="l" t="t" r="r" b="b"/>
                <a:pathLst>
                  <a:path w="2950210" h="2909570">
                    <a:moveTo>
                      <a:pt x="2536304" y="0"/>
                    </a:moveTo>
                    <a:lnTo>
                      <a:pt x="413537" y="0"/>
                    </a:lnTo>
                    <a:lnTo>
                      <a:pt x="365311" y="2782"/>
                    </a:lnTo>
                    <a:lnTo>
                      <a:pt x="318719" y="10922"/>
                    </a:lnTo>
                    <a:lnTo>
                      <a:pt x="274070" y="24110"/>
                    </a:lnTo>
                    <a:lnTo>
                      <a:pt x="231676" y="42035"/>
                    </a:lnTo>
                    <a:lnTo>
                      <a:pt x="191847" y="64386"/>
                    </a:lnTo>
                    <a:lnTo>
                      <a:pt x="154893" y="90853"/>
                    </a:lnTo>
                    <a:lnTo>
                      <a:pt x="121124" y="121126"/>
                    </a:lnTo>
                    <a:lnTo>
                      <a:pt x="90851" y="154894"/>
                    </a:lnTo>
                    <a:lnTo>
                      <a:pt x="64384" y="191846"/>
                    </a:lnTo>
                    <a:lnTo>
                      <a:pt x="42033" y="231673"/>
                    </a:lnTo>
                    <a:lnTo>
                      <a:pt x="24109" y="274063"/>
                    </a:lnTo>
                    <a:lnTo>
                      <a:pt x="10922" y="318707"/>
                    </a:lnTo>
                    <a:lnTo>
                      <a:pt x="2782" y="365293"/>
                    </a:lnTo>
                    <a:lnTo>
                      <a:pt x="0" y="413512"/>
                    </a:lnTo>
                    <a:lnTo>
                      <a:pt x="0" y="2496058"/>
                    </a:lnTo>
                    <a:lnTo>
                      <a:pt x="2782" y="2544276"/>
                    </a:lnTo>
                    <a:lnTo>
                      <a:pt x="10922" y="2590862"/>
                    </a:lnTo>
                    <a:lnTo>
                      <a:pt x="24109" y="2635506"/>
                    </a:lnTo>
                    <a:lnTo>
                      <a:pt x="42033" y="2677896"/>
                    </a:lnTo>
                    <a:lnTo>
                      <a:pt x="64384" y="2717723"/>
                    </a:lnTo>
                    <a:lnTo>
                      <a:pt x="90851" y="2754675"/>
                    </a:lnTo>
                    <a:lnTo>
                      <a:pt x="121124" y="2788443"/>
                    </a:lnTo>
                    <a:lnTo>
                      <a:pt x="154893" y="2818716"/>
                    </a:lnTo>
                    <a:lnTo>
                      <a:pt x="191847" y="2845183"/>
                    </a:lnTo>
                    <a:lnTo>
                      <a:pt x="231676" y="2867534"/>
                    </a:lnTo>
                    <a:lnTo>
                      <a:pt x="274070" y="2885459"/>
                    </a:lnTo>
                    <a:lnTo>
                      <a:pt x="318719" y="2898647"/>
                    </a:lnTo>
                    <a:lnTo>
                      <a:pt x="365311" y="2906787"/>
                    </a:lnTo>
                    <a:lnTo>
                      <a:pt x="413537" y="2909570"/>
                    </a:lnTo>
                    <a:lnTo>
                      <a:pt x="2536304" y="2909570"/>
                    </a:lnTo>
                    <a:lnTo>
                      <a:pt x="2584522" y="2906787"/>
                    </a:lnTo>
                    <a:lnTo>
                      <a:pt x="2631109" y="2898647"/>
                    </a:lnTo>
                    <a:lnTo>
                      <a:pt x="2675752" y="2885459"/>
                    </a:lnTo>
                    <a:lnTo>
                      <a:pt x="2718143" y="2867534"/>
                    </a:lnTo>
                    <a:lnTo>
                      <a:pt x="2757969" y="2845183"/>
                    </a:lnTo>
                    <a:lnTo>
                      <a:pt x="2794922" y="2818716"/>
                    </a:lnTo>
                    <a:lnTo>
                      <a:pt x="2828690" y="2788443"/>
                    </a:lnTo>
                    <a:lnTo>
                      <a:pt x="2858962" y="2754675"/>
                    </a:lnTo>
                    <a:lnTo>
                      <a:pt x="2885429" y="2717723"/>
                    </a:lnTo>
                    <a:lnTo>
                      <a:pt x="2907781" y="2677896"/>
                    </a:lnTo>
                    <a:lnTo>
                      <a:pt x="2925705" y="2635506"/>
                    </a:lnTo>
                    <a:lnTo>
                      <a:pt x="2938893" y="2590862"/>
                    </a:lnTo>
                    <a:lnTo>
                      <a:pt x="2947033" y="2544276"/>
                    </a:lnTo>
                    <a:lnTo>
                      <a:pt x="2949816" y="2496058"/>
                    </a:lnTo>
                    <a:lnTo>
                      <a:pt x="2949816" y="413512"/>
                    </a:lnTo>
                    <a:lnTo>
                      <a:pt x="2947033" y="365293"/>
                    </a:lnTo>
                    <a:lnTo>
                      <a:pt x="2938893" y="318707"/>
                    </a:lnTo>
                    <a:lnTo>
                      <a:pt x="2925705" y="274063"/>
                    </a:lnTo>
                    <a:lnTo>
                      <a:pt x="2907781" y="231673"/>
                    </a:lnTo>
                    <a:lnTo>
                      <a:pt x="2885429" y="191846"/>
                    </a:lnTo>
                    <a:lnTo>
                      <a:pt x="2858962" y="154894"/>
                    </a:lnTo>
                    <a:lnTo>
                      <a:pt x="2828690" y="121126"/>
                    </a:lnTo>
                    <a:lnTo>
                      <a:pt x="2794922" y="90853"/>
                    </a:lnTo>
                    <a:lnTo>
                      <a:pt x="2757969" y="64386"/>
                    </a:lnTo>
                    <a:lnTo>
                      <a:pt x="2718143" y="42035"/>
                    </a:lnTo>
                    <a:lnTo>
                      <a:pt x="2675752" y="24110"/>
                    </a:lnTo>
                    <a:lnTo>
                      <a:pt x="2631109" y="10922"/>
                    </a:lnTo>
                    <a:lnTo>
                      <a:pt x="2584522" y="2782"/>
                    </a:lnTo>
                    <a:lnTo>
                      <a:pt x="2536304" y="0"/>
                    </a:lnTo>
                    <a:close/>
                  </a:path>
                </a:pathLst>
              </a:cu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object 12">
                <a:extLst>
                  <a:ext uri="{FF2B5EF4-FFF2-40B4-BE49-F238E27FC236}">
                    <a16:creationId xmlns:a16="http://schemas.microsoft.com/office/drawing/2014/main" id="{6B2572FE-3428-DFB8-EF1C-49D8CF8B9BF7}"/>
                  </a:ext>
                </a:extLst>
              </p:cNvPr>
              <p:cNvSpPr/>
              <p:nvPr/>
            </p:nvSpPr>
            <p:spPr>
              <a:xfrm>
                <a:off x="206641" y="1161414"/>
                <a:ext cx="2950210" cy="2909570"/>
              </a:xfrm>
              <a:custGeom>
                <a:avLst/>
                <a:gdLst/>
                <a:ahLst/>
                <a:cxnLst/>
                <a:rect l="l" t="t" r="r" b="b"/>
                <a:pathLst>
                  <a:path w="2950210" h="2909570">
                    <a:moveTo>
                      <a:pt x="0" y="413512"/>
                    </a:moveTo>
                    <a:lnTo>
                      <a:pt x="2782" y="365293"/>
                    </a:lnTo>
                    <a:lnTo>
                      <a:pt x="10922" y="318707"/>
                    </a:lnTo>
                    <a:lnTo>
                      <a:pt x="24109" y="274063"/>
                    </a:lnTo>
                    <a:lnTo>
                      <a:pt x="42033" y="231673"/>
                    </a:lnTo>
                    <a:lnTo>
                      <a:pt x="64384" y="191846"/>
                    </a:lnTo>
                    <a:lnTo>
                      <a:pt x="90851" y="154894"/>
                    </a:lnTo>
                    <a:lnTo>
                      <a:pt x="121124" y="121126"/>
                    </a:lnTo>
                    <a:lnTo>
                      <a:pt x="154893" y="90853"/>
                    </a:lnTo>
                    <a:lnTo>
                      <a:pt x="191847" y="64386"/>
                    </a:lnTo>
                    <a:lnTo>
                      <a:pt x="231676" y="42035"/>
                    </a:lnTo>
                    <a:lnTo>
                      <a:pt x="274070" y="24110"/>
                    </a:lnTo>
                    <a:lnTo>
                      <a:pt x="318719" y="10922"/>
                    </a:lnTo>
                    <a:lnTo>
                      <a:pt x="365311" y="2782"/>
                    </a:lnTo>
                    <a:lnTo>
                      <a:pt x="413537" y="0"/>
                    </a:lnTo>
                    <a:lnTo>
                      <a:pt x="2536304" y="0"/>
                    </a:lnTo>
                    <a:lnTo>
                      <a:pt x="2584522" y="2782"/>
                    </a:lnTo>
                    <a:lnTo>
                      <a:pt x="2631109" y="10922"/>
                    </a:lnTo>
                    <a:lnTo>
                      <a:pt x="2675752" y="24110"/>
                    </a:lnTo>
                    <a:lnTo>
                      <a:pt x="2718143" y="42035"/>
                    </a:lnTo>
                    <a:lnTo>
                      <a:pt x="2757969" y="64386"/>
                    </a:lnTo>
                    <a:lnTo>
                      <a:pt x="2794922" y="90853"/>
                    </a:lnTo>
                    <a:lnTo>
                      <a:pt x="2828690" y="121126"/>
                    </a:lnTo>
                    <a:lnTo>
                      <a:pt x="2858962" y="154894"/>
                    </a:lnTo>
                    <a:lnTo>
                      <a:pt x="2885429" y="191846"/>
                    </a:lnTo>
                    <a:lnTo>
                      <a:pt x="2907781" y="231673"/>
                    </a:lnTo>
                    <a:lnTo>
                      <a:pt x="2925705" y="274063"/>
                    </a:lnTo>
                    <a:lnTo>
                      <a:pt x="2938893" y="318707"/>
                    </a:lnTo>
                    <a:lnTo>
                      <a:pt x="2947033" y="365293"/>
                    </a:lnTo>
                    <a:lnTo>
                      <a:pt x="2949816" y="413512"/>
                    </a:lnTo>
                    <a:lnTo>
                      <a:pt x="2949816" y="2496058"/>
                    </a:lnTo>
                    <a:lnTo>
                      <a:pt x="2947033" y="2544276"/>
                    </a:lnTo>
                    <a:lnTo>
                      <a:pt x="2938893" y="2590862"/>
                    </a:lnTo>
                    <a:lnTo>
                      <a:pt x="2925705" y="2635506"/>
                    </a:lnTo>
                    <a:lnTo>
                      <a:pt x="2907781" y="2677896"/>
                    </a:lnTo>
                    <a:lnTo>
                      <a:pt x="2885429" y="2717723"/>
                    </a:lnTo>
                    <a:lnTo>
                      <a:pt x="2858962" y="2754675"/>
                    </a:lnTo>
                    <a:lnTo>
                      <a:pt x="2828690" y="2788443"/>
                    </a:lnTo>
                    <a:lnTo>
                      <a:pt x="2794922" y="2818716"/>
                    </a:lnTo>
                    <a:lnTo>
                      <a:pt x="2757969" y="2845183"/>
                    </a:lnTo>
                    <a:lnTo>
                      <a:pt x="2718143" y="2867534"/>
                    </a:lnTo>
                    <a:lnTo>
                      <a:pt x="2675752" y="2885459"/>
                    </a:lnTo>
                    <a:lnTo>
                      <a:pt x="2631109" y="2898647"/>
                    </a:lnTo>
                    <a:lnTo>
                      <a:pt x="2584522" y="2906787"/>
                    </a:lnTo>
                    <a:lnTo>
                      <a:pt x="2536304" y="2909570"/>
                    </a:lnTo>
                    <a:lnTo>
                      <a:pt x="413537" y="2909570"/>
                    </a:lnTo>
                    <a:lnTo>
                      <a:pt x="365311" y="2906787"/>
                    </a:lnTo>
                    <a:lnTo>
                      <a:pt x="318719" y="2898647"/>
                    </a:lnTo>
                    <a:lnTo>
                      <a:pt x="274070" y="2885459"/>
                    </a:lnTo>
                    <a:lnTo>
                      <a:pt x="231676" y="2867534"/>
                    </a:lnTo>
                    <a:lnTo>
                      <a:pt x="191847" y="2845183"/>
                    </a:lnTo>
                    <a:lnTo>
                      <a:pt x="154893" y="2818716"/>
                    </a:lnTo>
                    <a:lnTo>
                      <a:pt x="121124" y="2788443"/>
                    </a:lnTo>
                    <a:lnTo>
                      <a:pt x="90851" y="2754675"/>
                    </a:lnTo>
                    <a:lnTo>
                      <a:pt x="64384" y="2717723"/>
                    </a:lnTo>
                    <a:lnTo>
                      <a:pt x="42033" y="2677896"/>
                    </a:lnTo>
                    <a:lnTo>
                      <a:pt x="24109" y="2635506"/>
                    </a:lnTo>
                    <a:lnTo>
                      <a:pt x="10922" y="2590862"/>
                    </a:lnTo>
                    <a:lnTo>
                      <a:pt x="2782" y="2544276"/>
                    </a:lnTo>
                    <a:lnTo>
                      <a:pt x="0" y="2496058"/>
                    </a:lnTo>
                    <a:lnTo>
                      <a:pt x="0" y="413512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9F4E74-5478-9F44-BE08-64277E59E14B}"/>
                </a:ext>
              </a:extLst>
            </p:cNvPr>
            <p:cNvSpPr txBox="1"/>
            <p:nvPr/>
          </p:nvSpPr>
          <p:spPr>
            <a:xfrm>
              <a:off x="8271272" y="3636832"/>
              <a:ext cx="3614050" cy="2365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Communication System and Safety</a:t>
              </a:r>
            </a:p>
            <a:p>
              <a:r>
                <a:rPr lang="en-US" sz="1400" b="1"/>
                <a:t>Mobile &amp; Web App Integration: </a:t>
              </a:r>
              <a:r>
                <a:rPr lang="en-US" sz="1400"/>
                <a:t>Allows remote monitoring and control of turbine performance. </a:t>
              </a:r>
              <a:r>
                <a:rPr lang="en-US" sz="1400" b="1"/>
                <a:t>Wireless Sensor Network: </a:t>
              </a:r>
              <a:r>
                <a:rPr lang="en-US" sz="1400"/>
                <a:t>Communicates with nearby turbines for synchronized operation. </a:t>
              </a:r>
            </a:p>
            <a:p>
              <a:r>
                <a:rPr lang="en-US" sz="1400" b="1"/>
                <a:t>Color Light Indicators: </a:t>
              </a:r>
              <a:r>
                <a:rPr lang="en-US" sz="1400"/>
                <a:t>Alerts technicians about system status (e.g., low battery, maintenance required). </a:t>
              </a:r>
            </a:p>
            <a:p>
              <a:r>
                <a:rPr lang="en-US" sz="1400" b="1"/>
                <a:t>Emergency Alerts &amp; AI Diagnostics: </a:t>
              </a:r>
              <a:r>
                <a:rPr lang="en-US" sz="1400"/>
                <a:t>Sends real-time alerts and suggests solutions for detected issues.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72C267F-9EB6-EFE2-F43A-D78BBA383745}"/>
              </a:ext>
            </a:extLst>
          </p:cNvPr>
          <p:cNvGrpSpPr/>
          <p:nvPr/>
        </p:nvGrpSpPr>
        <p:grpSpPr>
          <a:xfrm>
            <a:off x="4107498" y="3563998"/>
            <a:ext cx="4044201" cy="2709937"/>
            <a:chOff x="4254411" y="3694443"/>
            <a:chExt cx="3825397" cy="2567250"/>
          </a:xfrm>
        </p:grpSpPr>
        <p:grpSp>
          <p:nvGrpSpPr>
            <p:cNvPr id="21" name="object 10">
              <a:extLst>
                <a:ext uri="{FF2B5EF4-FFF2-40B4-BE49-F238E27FC236}">
                  <a16:creationId xmlns:a16="http://schemas.microsoft.com/office/drawing/2014/main" id="{B3E8E59D-5950-C160-A3C7-16D574363FA0}"/>
                </a:ext>
              </a:extLst>
            </p:cNvPr>
            <p:cNvGrpSpPr/>
            <p:nvPr/>
          </p:nvGrpSpPr>
          <p:grpSpPr>
            <a:xfrm>
              <a:off x="4254411" y="3694443"/>
              <a:ext cx="3622623" cy="2567250"/>
              <a:chOff x="199643" y="1161414"/>
              <a:chExt cx="2957208" cy="2920876"/>
            </a:xfrm>
          </p:grpSpPr>
          <p:sp>
            <p:nvSpPr>
              <p:cNvPr id="22" name="object 11">
                <a:extLst>
                  <a:ext uri="{FF2B5EF4-FFF2-40B4-BE49-F238E27FC236}">
                    <a16:creationId xmlns:a16="http://schemas.microsoft.com/office/drawing/2014/main" id="{DF8EB3A6-07BB-7096-893C-156F8D0034F3}"/>
                  </a:ext>
                </a:extLst>
              </p:cNvPr>
              <p:cNvSpPr/>
              <p:nvPr/>
            </p:nvSpPr>
            <p:spPr>
              <a:xfrm>
                <a:off x="206641" y="1161414"/>
                <a:ext cx="2950210" cy="2909570"/>
              </a:xfrm>
              <a:custGeom>
                <a:avLst/>
                <a:gdLst/>
                <a:ahLst/>
                <a:cxnLst/>
                <a:rect l="l" t="t" r="r" b="b"/>
                <a:pathLst>
                  <a:path w="2950210" h="2909570">
                    <a:moveTo>
                      <a:pt x="2536304" y="0"/>
                    </a:moveTo>
                    <a:lnTo>
                      <a:pt x="413537" y="0"/>
                    </a:lnTo>
                    <a:lnTo>
                      <a:pt x="365311" y="2782"/>
                    </a:lnTo>
                    <a:lnTo>
                      <a:pt x="318719" y="10922"/>
                    </a:lnTo>
                    <a:lnTo>
                      <a:pt x="274070" y="24110"/>
                    </a:lnTo>
                    <a:lnTo>
                      <a:pt x="231676" y="42035"/>
                    </a:lnTo>
                    <a:lnTo>
                      <a:pt x="191847" y="64386"/>
                    </a:lnTo>
                    <a:lnTo>
                      <a:pt x="154893" y="90853"/>
                    </a:lnTo>
                    <a:lnTo>
                      <a:pt x="121124" y="121126"/>
                    </a:lnTo>
                    <a:lnTo>
                      <a:pt x="90851" y="154894"/>
                    </a:lnTo>
                    <a:lnTo>
                      <a:pt x="64384" y="191846"/>
                    </a:lnTo>
                    <a:lnTo>
                      <a:pt x="42033" y="231673"/>
                    </a:lnTo>
                    <a:lnTo>
                      <a:pt x="24109" y="274063"/>
                    </a:lnTo>
                    <a:lnTo>
                      <a:pt x="10922" y="318707"/>
                    </a:lnTo>
                    <a:lnTo>
                      <a:pt x="2782" y="365293"/>
                    </a:lnTo>
                    <a:lnTo>
                      <a:pt x="0" y="413512"/>
                    </a:lnTo>
                    <a:lnTo>
                      <a:pt x="0" y="2496058"/>
                    </a:lnTo>
                    <a:lnTo>
                      <a:pt x="2782" y="2544276"/>
                    </a:lnTo>
                    <a:lnTo>
                      <a:pt x="10922" y="2590862"/>
                    </a:lnTo>
                    <a:lnTo>
                      <a:pt x="24109" y="2635506"/>
                    </a:lnTo>
                    <a:lnTo>
                      <a:pt x="42033" y="2677896"/>
                    </a:lnTo>
                    <a:lnTo>
                      <a:pt x="64384" y="2717723"/>
                    </a:lnTo>
                    <a:lnTo>
                      <a:pt x="90851" y="2754675"/>
                    </a:lnTo>
                    <a:lnTo>
                      <a:pt x="121124" y="2788443"/>
                    </a:lnTo>
                    <a:lnTo>
                      <a:pt x="154893" y="2818716"/>
                    </a:lnTo>
                    <a:lnTo>
                      <a:pt x="191847" y="2845183"/>
                    </a:lnTo>
                    <a:lnTo>
                      <a:pt x="231676" y="2867534"/>
                    </a:lnTo>
                    <a:lnTo>
                      <a:pt x="274070" y="2885459"/>
                    </a:lnTo>
                    <a:lnTo>
                      <a:pt x="318719" y="2898647"/>
                    </a:lnTo>
                    <a:lnTo>
                      <a:pt x="365311" y="2906787"/>
                    </a:lnTo>
                    <a:lnTo>
                      <a:pt x="413537" y="2909570"/>
                    </a:lnTo>
                    <a:lnTo>
                      <a:pt x="2536304" y="2909570"/>
                    </a:lnTo>
                    <a:lnTo>
                      <a:pt x="2584522" y="2906787"/>
                    </a:lnTo>
                    <a:lnTo>
                      <a:pt x="2631109" y="2898647"/>
                    </a:lnTo>
                    <a:lnTo>
                      <a:pt x="2675752" y="2885459"/>
                    </a:lnTo>
                    <a:lnTo>
                      <a:pt x="2718143" y="2867534"/>
                    </a:lnTo>
                    <a:lnTo>
                      <a:pt x="2757969" y="2845183"/>
                    </a:lnTo>
                    <a:lnTo>
                      <a:pt x="2794922" y="2818716"/>
                    </a:lnTo>
                    <a:lnTo>
                      <a:pt x="2828690" y="2788443"/>
                    </a:lnTo>
                    <a:lnTo>
                      <a:pt x="2858962" y="2754675"/>
                    </a:lnTo>
                    <a:lnTo>
                      <a:pt x="2885429" y="2717723"/>
                    </a:lnTo>
                    <a:lnTo>
                      <a:pt x="2907781" y="2677896"/>
                    </a:lnTo>
                    <a:lnTo>
                      <a:pt x="2925705" y="2635506"/>
                    </a:lnTo>
                    <a:lnTo>
                      <a:pt x="2938893" y="2590862"/>
                    </a:lnTo>
                    <a:lnTo>
                      <a:pt x="2947033" y="2544276"/>
                    </a:lnTo>
                    <a:lnTo>
                      <a:pt x="2949816" y="2496058"/>
                    </a:lnTo>
                    <a:lnTo>
                      <a:pt x="2949816" y="413512"/>
                    </a:lnTo>
                    <a:lnTo>
                      <a:pt x="2947033" y="365293"/>
                    </a:lnTo>
                    <a:lnTo>
                      <a:pt x="2938893" y="318707"/>
                    </a:lnTo>
                    <a:lnTo>
                      <a:pt x="2925705" y="274063"/>
                    </a:lnTo>
                    <a:lnTo>
                      <a:pt x="2907781" y="231673"/>
                    </a:lnTo>
                    <a:lnTo>
                      <a:pt x="2885429" y="191846"/>
                    </a:lnTo>
                    <a:lnTo>
                      <a:pt x="2858962" y="154894"/>
                    </a:lnTo>
                    <a:lnTo>
                      <a:pt x="2828690" y="121126"/>
                    </a:lnTo>
                    <a:lnTo>
                      <a:pt x="2794922" y="90853"/>
                    </a:lnTo>
                    <a:lnTo>
                      <a:pt x="2757969" y="64386"/>
                    </a:lnTo>
                    <a:lnTo>
                      <a:pt x="2718143" y="42035"/>
                    </a:lnTo>
                    <a:lnTo>
                      <a:pt x="2675752" y="24110"/>
                    </a:lnTo>
                    <a:lnTo>
                      <a:pt x="2631109" y="10922"/>
                    </a:lnTo>
                    <a:lnTo>
                      <a:pt x="2584522" y="2782"/>
                    </a:lnTo>
                    <a:lnTo>
                      <a:pt x="2536304" y="0"/>
                    </a:lnTo>
                    <a:close/>
                  </a:path>
                </a:pathLst>
              </a:cu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object 12">
                <a:extLst>
                  <a:ext uri="{FF2B5EF4-FFF2-40B4-BE49-F238E27FC236}">
                    <a16:creationId xmlns:a16="http://schemas.microsoft.com/office/drawing/2014/main" id="{F59153A4-FF17-CA26-18C5-BFE86388B75A}"/>
                  </a:ext>
                </a:extLst>
              </p:cNvPr>
              <p:cNvSpPr/>
              <p:nvPr/>
            </p:nvSpPr>
            <p:spPr>
              <a:xfrm>
                <a:off x="199643" y="1172721"/>
                <a:ext cx="2950210" cy="2909569"/>
              </a:xfrm>
              <a:custGeom>
                <a:avLst/>
                <a:gdLst/>
                <a:ahLst/>
                <a:cxnLst/>
                <a:rect l="l" t="t" r="r" b="b"/>
                <a:pathLst>
                  <a:path w="2950210" h="2909570">
                    <a:moveTo>
                      <a:pt x="0" y="413512"/>
                    </a:moveTo>
                    <a:lnTo>
                      <a:pt x="2782" y="365293"/>
                    </a:lnTo>
                    <a:lnTo>
                      <a:pt x="10922" y="318707"/>
                    </a:lnTo>
                    <a:lnTo>
                      <a:pt x="24109" y="274063"/>
                    </a:lnTo>
                    <a:lnTo>
                      <a:pt x="42033" y="231673"/>
                    </a:lnTo>
                    <a:lnTo>
                      <a:pt x="64384" y="191846"/>
                    </a:lnTo>
                    <a:lnTo>
                      <a:pt x="90851" y="154894"/>
                    </a:lnTo>
                    <a:lnTo>
                      <a:pt x="121124" y="121126"/>
                    </a:lnTo>
                    <a:lnTo>
                      <a:pt x="154893" y="90853"/>
                    </a:lnTo>
                    <a:lnTo>
                      <a:pt x="191847" y="64386"/>
                    </a:lnTo>
                    <a:lnTo>
                      <a:pt x="231676" y="42035"/>
                    </a:lnTo>
                    <a:lnTo>
                      <a:pt x="274070" y="24110"/>
                    </a:lnTo>
                    <a:lnTo>
                      <a:pt x="318719" y="10922"/>
                    </a:lnTo>
                    <a:lnTo>
                      <a:pt x="365311" y="2782"/>
                    </a:lnTo>
                    <a:lnTo>
                      <a:pt x="413537" y="0"/>
                    </a:lnTo>
                    <a:lnTo>
                      <a:pt x="2536304" y="0"/>
                    </a:lnTo>
                    <a:lnTo>
                      <a:pt x="2584522" y="2782"/>
                    </a:lnTo>
                    <a:lnTo>
                      <a:pt x="2631109" y="10922"/>
                    </a:lnTo>
                    <a:lnTo>
                      <a:pt x="2675752" y="24110"/>
                    </a:lnTo>
                    <a:lnTo>
                      <a:pt x="2718143" y="42035"/>
                    </a:lnTo>
                    <a:lnTo>
                      <a:pt x="2757969" y="64386"/>
                    </a:lnTo>
                    <a:lnTo>
                      <a:pt x="2794922" y="90853"/>
                    </a:lnTo>
                    <a:lnTo>
                      <a:pt x="2828690" y="121126"/>
                    </a:lnTo>
                    <a:lnTo>
                      <a:pt x="2858962" y="154894"/>
                    </a:lnTo>
                    <a:lnTo>
                      <a:pt x="2885429" y="191846"/>
                    </a:lnTo>
                    <a:lnTo>
                      <a:pt x="2907781" y="231673"/>
                    </a:lnTo>
                    <a:lnTo>
                      <a:pt x="2925705" y="274063"/>
                    </a:lnTo>
                    <a:lnTo>
                      <a:pt x="2938893" y="318707"/>
                    </a:lnTo>
                    <a:lnTo>
                      <a:pt x="2947033" y="365293"/>
                    </a:lnTo>
                    <a:lnTo>
                      <a:pt x="2949816" y="413512"/>
                    </a:lnTo>
                    <a:lnTo>
                      <a:pt x="2949816" y="2496058"/>
                    </a:lnTo>
                    <a:lnTo>
                      <a:pt x="2947033" y="2544276"/>
                    </a:lnTo>
                    <a:lnTo>
                      <a:pt x="2938893" y="2590862"/>
                    </a:lnTo>
                    <a:lnTo>
                      <a:pt x="2925705" y="2635506"/>
                    </a:lnTo>
                    <a:lnTo>
                      <a:pt x="2907781" y="2677896"/>
                    </a:lnTo>
                    <a:lnTo>
                      <a:pt x="2885429" y="2717723"/>
                    </a:lnTo>
                    <a:lnTo>
                      <a:pt x="2858962" y="2754675"/>
                    </a:lnTo>
                    <a:lnTo>
                      <a:pt x="2828690" y="2788443"/>
                    </a:lnTo>
                    <a:lnTo>
                      <a:pt x="2794922" y="2818716"/>
                    </a:lnTo>
                    <a:lnTo>
                      <a:pt x="2757969" y="2845183"/>
                    </a:lnTo>
                    <a:lnTo>
                      <a:pt x="2718143" y="2867534"/>
                    </a:lnTo>
                    <a:lnTo>
                      <a:pt x="2675752" y="2885459"/>
                    </a:lnTo>
                    <a:lnTo>
                      <a:pt x="2631109" y="2898647"/>
                    </a:lnTo>
                    <a:lnTo>
                      <a:pt x="2584522" y="2906787"/>
                    </a:lnTo>
                    <a:lnTo>
                      <a:pt x="2536304" y="2909570"/>
                    </a:lnTo>
                    <a:lnTo>
                      <a:pt x="413537" y="2909570"/>
                    </a:lnTo>
                    <a:lnTo>
                      <a:pt x="365311" y="2906787"/>
                    </a:lnTo>
                    <a:lnTo>
                      <a:pt x="318719" y="2898647"/>
                    </a:lnTo>
                    <a:lnTo>
                      <a:pt x="274070" y="2885459"/>
                    </a:lnTo>
                    <a:lnTo>
                      <a:pt x="231676" y="2867534"/>
                    </a:lnTo>
                    <a:lnTo>
                      <a:pt x="191847" y="2845183"/>
                    </a:lnTo>
                    <a:lnTo>
                      <a:pt x="154893" y="2818716"/>
                    </a:lnTo>
                    <a:lnTo>
                      <a:pt x="121124" y="2788443"/>
                    </a:lnTo>
                    <a:lnTo>
                      <a:pt x="90851" y="2754675"/>
                    </a:lnTo>
                    <a:lnTo>
                      <a:pt x="64384" y="2717723"/>
                    </a:lnTo>
                    <a:lnTo>
                      <a:pt x="42033" y="2677896"/>
                    </a:lnTo>
                    <a:lnTo>
                      <a:pt x="24109" y="2635506"/>
                    </a:lnTo>
                    <a:lnTo>
                      <a:pt x="10922" y="2590862"/>
                    </a:lnTo>
                    <a:lnTo>
                      <a:pt x="2782" y="2544276"/>
                    </a:lnTo>
                    <a:lnTo>
                      <a:pt x="0" y="2496058"/>
                    </a:lnTo>
                    <a:lnTo>
                      <a:pt x="0" y="413512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95F265E-AE66-9F5C-3B7D-6B7E2807ADA9}"/>
                </a:ext>
              </a:extLst>
            </p:cNvPr>
            <p:cNvSpPr txBox="1"/>
            <p:nvPr/>
          </p:nvSpPr>
          <p:spPr>
            <a:xfrm>
              <a:off x="4299614" y="3755543"/>
              <a:ext cx="3780194" cy="1953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Cost and Scalability</a:t>
              </a:r>
            </a:p>
            <a:p>
              <a:r>
                <a:rPr lang="en-US" sz="1400" b="1"/>
                <a:t>Modular Design: </a:t>
              </a:r>
              <a:r>
                <a:rPr lang="en-US" sz="1400"/>
                <a:t>Components can be replaced individually to reduce maintenance costs. </a:t>
              </a:r>
            </a:p>
            <a:p>
              <a:r>
                <a:rPr lang="en-US" sz="1400" b="1"/>
                <a:t>3D-Printed Parts: </a:t>
              </a:r>
              <a:r>
                <a:rPr lang="en-US" sz="1400"/>
                <a:t>Reduces production costs and enables rapid prototyping. </a:t>
              </a:r>
            </a:p>
            <a:p>
              <a:r>
                <a:rPr lang="en-US" sz="1400" b="1"/>
                <a:t>Scalable Battery Storage: </a:t>
              </a:r>
              <a:r>
                <a:rPr lang="en-US" sz="1400"/>
                <a:t>Allows expansion to accommodate larger wind farms. </a:t>
              </a:r>
            </a:p>
            <a:p>
              <a:r>
                <a:rPr lang="en-US" sz="1400" b="1"/>
                <a:t>Grid Integration: </a:t>
              </a:r>
              <a:r>
                <a:rPr lang="en-US" sz="1400"/>
                <a:t>Smart-grid compatibility to optimize energy distribution.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FDEDBD5-EF59-055B-0929-14E289302725}"/>
              </a:ext>
            </a:extLst>
          </p:cNvPr>
          <p:cNvGrpSpPr/>
          <p:nvPr/>
        </p:nvGrpSpPr>
        <p:grpSpPr>
          <a:xfrm>
            <a:off x="4177838" y="602888"/>
            <a:ext cx="3802142" cy="3126801"/>
            <a:chOff x="4239647" y="777894"/>
            <a:chExt cx="3653592" cy="2923877"/>
          </a:xfrm>
        </p:grpSpPr>
        <p:grpSp>
          <p:nvGrpSpPr>
            <p:cNvPr id="36" name="object 10">
              <a:extLst>
                <a:ext uri="{FF2B5EF4-FFF2-40B4-BE49-F238E27FC236}">
                  <a16:creationId xmlns:a16="http://schemas.microsoft.com/office/drawing/2014/main" id="{56DE45B1-10F4-23BB-343E-B81411C875A9}"/>
                </a:ext>
              </a:extLst>
            </p:cNvPr>
            <p:cNvGrpSpPr/>
            <p:nvPr/>
          </p:nvGrpSpPr>
          <p:grpSpPr>
            <a:xfrm>
              <a:off x="4239647" y="857513"/>
              <a:ext cx="3582474" cy="2557313"/>
              <a:chOff x="206641" y="1161414"/>
              <a:chExt cx="2950210" cy="2909570"/>
            </a:xfrm>
          </p:grpSpPr>
          <p:sp>
            <p:nvSpPr>
              <p:cNvPr id="37" name="object 11">
                <a:extLst>
                  <a:ext uri="{FF2B5EF4-FFF2-40B4-BE49-F238E27FC236}">
                    <a16:creationId xmlns:a16="http://schemas.microsoft.com/office/drawing/2014/main" id="{02C2F682-DA02-A963-C064-26E7707591E8}"/>
                  </a:ext>
                </a:extLst>
              </p:cNvPr>
              <p:cNvSpPr/>
              <p:nvPr/>
            </p:nvSpPr>
            <p:spPr>
              <a:xfrm>
                <a:off x="206641" y="1161414"/>
                <a:ext cx="2950210" cy="2909570"/>
              </a:xfrm>
              <a:custGeom>
                <a:avLst/>
                <a:gdLst/>
                <a:ahLst/>
                <a:cxnLst/>
                <a:rect l="l" t="t" r="r" b="b"/>
                <a:pathLst>
                  <a:path w="2950210" h="2909570">
                    <a:moveTo>
                      <a:pt x="2536304" y="0"/>
                    </a:moveTo>
                    <a:lnTo>
                      <a:pt x="413537" y="0"/>
                    </a:lnTo>
                    <a:lnTo>
                      <a:pt x="365311" y="2782"/>
                    </a:lnTo>
                    <a:lnTo>
                      <a:pt x="318719" y="10922"/>
                    </a:lnTo>
                    <a:lnTo>
                      <a:pt x="274070" y="24110"/>
                    </a:lnTo>
                    <a:lnTo>
                      <a:pt x="231676" y="42035"/>
                    </a:lnTo>
                    <a:lnTo>
                      <a:pt x="191847" y="64386"/>
                    </a:lnTo>
                    <a:lnTo>
                      <a:pt x="154893" y="90853"/>
                    </a:lnTo>
                    <a:lnTo>
                      <a:pt x="121124" y="121126"/>
                    </a:lnTo>
                    <a:lnTo>
                      <a:pt x="90851" y="154894"/>
                    </a:lnTo>
                    <a:lnTo>
                      <a:pt x="64384" y="191846"/>
                    </a:lnTo>
                    <a:lnTo>
                      <a:pt x="42033" y="231673"/>
                    </a:lnTo>
                    <a:lnTo>
                      <a:pt x="24109" y="274063"/>
                    </a:lnTo>
                    <a:lnTo>
                      <a:pt x="10922" y="318707"/>
                    </a:lnTo>
                    <a:lnTo>
                      <a:pt x="2782" y="365293"/>
                    </a:lnTo>
                    <a:lnTo>
                      <a:pt x="0" y="413512"/>
                    </a:lnTo>
                    <a:lnTo>
                      <a:pt x="0" y="2496058"/>
                    </a:lnTo>
                    <a:lnTo>
                      <a:pt x="2782" y="2544276"/>
                    </a:lnTo>
                    <a:lnTo>
                      <a:pt x="10922" y="2590862"/>
                    </a:lnTo>
                    <a:lnTo>
                      <a:pt x="24109" y="2635506"/>
                    </a:lnTo>
                    <a:lnTo>
                      <a:pt x="42033" y="2677896"/>
                    </a:lnTo>
                    <a:lnTo>
                      <a:pt x="64384" y="2717723"/>
                    </a:lnTo>
                    <a:lnTo>
                      <a:pt x="90851" y="2754675"/>
                    </a:lnTo>
                    <a:lnTo>
                      <a:pt x="121124" y="2788443"/>
                    </a:lnTo>
                    <a:lnTo>
                      <a:pt x="154893" y="2818716"/>
                    </a:lnTo>
                    <a:lnTo>
                      <a:pt x="191847" y="2845183"/>
                    </a:lnTo>
                    <a:lnTo>
                      <a:pt x="231676" y="2867534"/>
                    </a:lnTo>
                    <a:lnTo>
                      <a:pt x="274070" y="2885459"/>
                    </a:lnTo>
                    <a:lnTo>
                      <a:pt x="318719" y="2898647"/>
                    </a:lnTo>
                    <a:lnTo>
                      <a:pt x="365311" y="2906787"/>
                    </a:lnTo>
                    <a:lnTo>
                      <a:pt x="413537" y="2909570"/>
                    </a:lnTo>
                    <a:lnTo>
                      <a:pt x="2536304" y="2909570"/>
                    </a:lnTo>
                    <a:lnTo>
                      <a:pt x="2584522" y="2906787"/>
                    </a:lnTo>
                    <a:lnTo>
                      <a:pt x="2631109" y="2898647"/>
                    </a:lnTo>
                    <a:lnTo>
                      <a:pt x="2675752" y="2885459"/>
                    </a:lnTo>
                    <a:lnTo>
                      <a:pt x="2718143" y="2867534"/>
                    </a:lnTo>
                    <a:lnTo>
                      <a:pt x="2757969" y="2845183"/>
                    </a:lnTo>
                    <a:lnTo>
                      <a:pt x="2794922" y="2818716"/>
                    </a:lnTo>
                    <a:lnTo>
                      <a:pt x="2828690" y="2788443"/>
                    </a:lnTo>
                    <a:lnTo>
                      <a:pt x="2858962" y="2754675"/>
                    </a:lnTo>
                    <a:lnTo>
                      <a:pt x="2885429" y="2717723"/>
                    </a:lnTo>
                    <a:lnTo>
                      <a:pt x="2907781" y="2677896"/>
                    </a:lnTo>
                    <a:lnTo>
                      <a:pt x="2925705" y="2635506"/>
                    </a:lnTo>
                    <a:lnTo>
                      <a:pt x="2938893" y="2590862"/>
                    </a:lnTo>
                    <a:lnTo>
                      <a:pt x="2947033" y="2544276"/>
                    </a:lnTo>
                    <a:lnTo>
                      <a:pt x="2949816" y="2496058"/>
                    </a:lnTo>
                    <a:lnTo>
                      <a:pt x="2949816" y="413512"/>
                    </a:lnTo>
                    <a:lnTo>
                      <a:pt x="2947033" y="365293"/>
                    </a:lnTo>
                    <a:lnTo>
                      <a:pt x="2938893" y="318707"/>
                    </a:lnTo>
                    <a:lnTo>
                      <a:pt x="2925705" y="274063"/>
                    </a:lnTo>
                    <a:lnTo>
                      <a:pt x="2907781" y="231673"/>
                    </a:lnTo>
                    <a:lnTo>
                      <a:pt x="2885429" y="191846"/>
                    </a:lnTo>
                    <a:lnTo>
                      <a:pt x="2858962" y="154894"/>
                    </a:lnTo>
                    <a:lnTo>
                      <a:pt x="2828690" y="121126"/>
                    </a:lnTo>
                    <a:lnTo>
                      <a:pt x="2794922" y="90853"/>
                    </a:lnTo>
                    <a:lnTo>
                      <a:pt x="2757969" y="64386"/>
                    </a:lnTo>
                    <a:lnTo>
                      <a:pt x="2718143" y="42035"/>
                    </a:lnTo>
                    <a:lnTo>
                      <a:pt x="2675752" y="24110"/>
                    </a:lnTo>
                    <a:lnTo>
                      <a:pt x="2631109" y="10922"/>
                    </a:lnTo>
                    <a:lnTo>
                      <a:pt x="2584522" y="2782"/>
                    </a:lnTo>
                    <a:lnTo>
                      <a:pt x="2536304" y="0"/>
                    </a:lnTo>
                    <a:close/>
                  </a:path>
                </a:pathLst>
              </a:cu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8" name="object 12">
                <a:extLst>
                  <a:ext uri="{FF2B5EF4-FFF2-40B4-BE49-F238E27FC236}">
                    <a16:creationId xmlns:a16="http://schemas.microsoft.com/office/drawing/2014/main" id="{B0732BD3-61D9-6744-6AE0-891257C5ED1D}"/>
                  </a:ext>
                </a:extLst>
              </p:cNvPr>
              <p:cNvSpPr/>
              <p:nvPr/>
            </p:nvSpPr>
            <p:spPr>
              <a:xfrm>
                <a:off x="206641" y="1161414"/>
                <a:ext cx="2950210" cy="2909570"/>
              </a:xfrm>
              <a:custGeom>
                <a:avLst/>
                <a:gdLst/>
                <a:ahLst/>
                <a:cxnLst/>
                <a:rect l="l" t="t" r="r" b="b"/>
                <a:pathLst>
                  <a:path w="2950210" h="2909570">
                    <a:moveTo>
                      <a:pt x="0" y="413512"/>
                    </a:moveTo>
                    <a:lnTo>
                      <a:pt x="2782" y="365293"/>
                    </a:lnTo>
                    <a:lnTo>
                      <a:pt x="10922" y="318707"/>
                    </a:lnTo>
                    <a:lnTo>
                      <a:pt x="24109" y="274063"/>
                    </a:lnTo>
                    <a:lnTo>
                      <a:pt x="42033" y="231673"/>
                    </a:lnTo>
                    <a:lnTo>
                      <a:pt x="64384" y="191846"/>
                    </a:lnTo>
                    <a:lnTo>
                      <a:pt x="90851" y="154894"/>
                    </a:lnTo>
                    <a:lnTo>
                      <a:pt x="121124" y="121126"/>
                    </a:lnTo>
                    <a:lnTo>
                      <a:pt x="154893" y="90853"/>
                    </a:lnTo>
                    <a:lnTo>
                      <a:pt x="191847" y="64386"/>
                    </a:lnTo>
                    <a:lnTo>
                      <a:pt x="231676" y="42035"/>
                    </a:lnTo>
                    <a:lnTo>
                      <a:pt x="274070" y="24110"/>
                    </a:lnTo>
                    <a:lnTo>
                      <a:pt x="318719" y="10922"/>
                    </a:lnTo>
                    <a:lnTo>
                      <a:pt x="365311" y="2782"/>
                    </a:lnTo>
                    <a:lnTo>
                      <a:pt x="413537" y="0"/>
                    </a:lnTo>
                    <a:lnTo>
                      <a:pt x="2536304" y="0"/>
                    </a:lnTo>
                    <a:lnTo>
                      <a:pt x="2584522" y="2782"/>
                    </a:lnTo>
                    <a:lnTo>
                      <a:pt x="2631109" y="10922"/>
                    </a:lnTo>
                    <a:lnTo>
                      <a:pt x="2675752" y="24110"/>
                    </a:lnTo>
                    <a:lnTo>
                      <a:pt x="2718143" y="42035"/>
                    </a:lnTo>
                    <a:lnTo>
                      <a:pt x="2757969" y="64386"/>
                    </a:lnTo>
                    <a:lnTo>
                      <a:pt x="2794922" y="90853"/>
                    </a:lnTo>
                    <a:lnTo>
                      <a:pt x="2828690" y="121126"/>
                    </a:lnTo>
                    <a:lnTo>
                      <a:pt x="2858962" y="154894"/>
                    </a:lnTo>
                    <a:lnTo>
                      <a:pt x="2885429" y="191846"/>
                    </a:lnTo>
                    <a:lnTo>
                      <a:pt x="2907781" y="231673"/>
                    </a:lnTo>
                    <a:lnTo>
                      <a:pt x="2925705" y="274063"/>
                    </a:lnTo>
                    <a:lnTo>
                      <a:pt x="2938893" y="318707"/>
                    </a:lnTo>
                    <a:lnTo>
                      <a:pt x="2947033" y="365293"/>
                    </a:lnTo>
                    <a:lnTo>
                      <a:pt x="2949816" y="413512"/>
                    </a:lnTo>
                    <a:lnTo>
                      <a:pt x="2949816" y="2496058"/>
                    </a:lnTo>
                    <a:lnTo>
                      <a:pt x="2947033" y="2544276"/>
                    </a:lnTo>
                    <a:lnTo>
                      <a:pt x="2938893" y="2590862"/>
                    </a:lnTo>
                    <a:lnTo>
                      <a:pt x="2925705" y="2635506"/>
                    </a:lnTo>
                    <a:lnTo>
                      <a:pt x="2907781" y="2677896"/>
                    </a:lnTo>
                    <a:lnTo>
                      <a:pt x="2885429" y="2717723"/>
                    </a:lnTo>
                    <a:lnTo>
                      <a:pt x="2858962" y="2754675"/>
                    </a:lnTo>
                    <a:lnTo>
                      <a:pt x="2828690" y="2788443"/>
                    </a:lnTo>
                    <a:lnTo>
                      <a:pt x="2794922" y="2818716"/>
                    </a:lnTo>
                    <a:lnTo>
                      <a:pt x="2757969" y="2845183"/>
                    </a:lnTo>
                    <a:lnTo>
                      <a:pt x="2718143" y="2867534"/>
                    </a:lnTo>
                    <a:lnTo>
                      <a:pt x="2675752" y="2885459"/>
                    </a:lnTo>
                    <a:lnTo>
                      <a:pt x="2631109" y="2898647"/>
                    </a:lnTo>
                    <a:lnTo>
                      <a:pt x="2584522" y="2906787"/>
                    </a:lnTo>
                    <a:lnTo>
                      <a:pt x="2536304" y="2909570"/>
                    </a:lnTo>
                    <a:lnTo>
                      <a:pt x="413537" y="2909570"/>
                    </a:lnTo>
                    <a:lnTo>
                      <a:pt x="365311" y="2906787"/>
                    </a:lnTo>
                    <a:lnTo>
                      <a:pt x="318719" y="2898647"/>
                    </a:lnTo>
                    <a:lnTo>
                      <a:pt x="274070" y="2885459"/>
                    </a:lnTo>
                    <a:lnTo>
                      <a:pt x="231676" y="2867534"/>
                    </a:lnTo>
                    <a:lnTo>
                      <a:pt x="191847" y="2845183"/>
                    </a:lnTo>
                    <a:lnTo>
                      <a:pt x="154893" y="2818716"/>
                    </a:lnTo>
                    <a:lnTo>
                      <a:pt x="121124" y="2788443"/>
                    </a:lnTo>
                    <a:lnTo>
                      <a:pt x="90851" y="2754675"/>
                    </a:lnTo>
                    <a:lnTo>
                      <a:pt x="64384" y="2717723"/>
                    </a:lnTo>
                    <a:lnTo>
                      <a:pt x="42033" y="2677896"/>
                    </a:lnTo>
                    <a:lnTo>
                      <a:pt x="24109" y="2635506"/>
                    </a:lnTo>
                    <a:lnTo>
                      <a:pt x="10922" y="2590862"/>
                    </a:lnTo>
                    <a:lnTo>
                      <a:pt x="2782" y="2544276"/>
                    </a:lnTo>
                    <a:lnTo>
                      <a:pt x="0" y="2496058"/>
                    </a:lnTo>
                    <a:lnTo>
                      <a:pt x="0" y="413512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3017F5A-5C5F-7756-A478-9F2C2DD5850D}"/>
                </a:ext>
              </a:extLst>
            </p:cNvPr>
            <p:cNvSpPr txBox="1"/>
            <p:nvPr/>
          </p:nvSpPr>
          <p:spPr>
            <a:xfrm>
              <a:off x="4310765" y="777894"/>
              <a:ext cx="3582474" cy="2923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Power and Payload</a:t>
              </a:r>
            </a:p>
            <a:p>
              <a:r>
                <a:rPr lang="en-US" sz="1400" b="1"/>
                <a:t>AI-Based Efficiency Optimization: </a:t>
              </a:r>
              <a:r>
                <a:rPr lang="en-US" sz="1400"/>
                <a:t>Uses machine learning to adjust turbine speed and blade angles based on real-time wind data. Battery Storage System: Lithium-ion or solid-state batteries store excess energy for later use. </a:t>
              </a:r>
            </a:p>
            <a:p>
              <a:r>
                <a:rPr lang="en-US" sz="1400" b="1"/>
                <a:t>Hybrid Power Sources: </a:t>
              </a:r>
              <a:r>
                <a:rPr lang="en-US" sz="1400"/>
                <a:t>Integrated solar panels can supplement energy during low-wind conditions. </a:t>
              </a:r>
            </a:p>
            <a:p>
              <a:r>
                <a:rPr lang="en-US" sz="1400" b="1"/>
                <a:t>Regenerative Braking System: </a:t>
              </a:r>
              <a:r>
                <a:rPr lang="en-US" sz="1400"/>
                <a:t>Converts excess kinetic energy into stored power when winds are too strong.</a:t>
              </a:r>
              <a:endParaRPr lang="en-IN" sz="140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ED28A70-D5A2-9AC7-9E00-D779CDA81CC6}"/>
              </a:ext>
            </a:extLst>
          </p:cNvPr>
          <p:cNvGrpSpPr/>
          <p:nvPr/>
        </p:nvGrpSpPr>
        <p:grpSpPr>
          <a:xfrm>
            <a:off x="8083679" y="752572"/>
            <a:ext cx="3931291" cy="2704411"/>
            <a:chOff x="8252379" y="838201"/>
            <a:chExt cx="3660724" cy="2557313"/>
          </a:xfrm>
        </p:grpSpPr>
        <p:grpSp>
          <p:nvGrpSpPr>
            <p:cNvPr id="39" name="object 10">
              <a:extLst>
                <a:ext uri="{FF2B5EF4-FFF2-40B4-BE49-F238E27FC236}">
                  <a16:creationId xmlns:a16="http://schemas.microsoft.com/office/drawing/2014/main" id="{91C6B9A8-DFAF-8FB4-5C8F-3615C214E454}"/>
                </a:ext>
              </a:extLst>
            </p:cNvPr>
            <p:cNvGrpSpPr/>
            <p:nvPr/>
          </p:nvGrpSpPr>
          <p:grpSpPr>
            <a:xfrm>
              <a:off x="8252379" y="838201"/>
              <a:ext cx="3582474" cy="2557313"/>
              <a:chOff x="206641" y="1161414"/>
              <a:chExt cx="2950210" cy="2909570"/>
            </a:xfrm>
          </p:grpSpPr>
          <p:sp>
            <p:nvSpPr>
              <p:cNvPr id="40" name="object 11">
                <a:extLst>
                  <a:ext uri="{FF2B5EF4-FFF2-40B4-BE49-F238E27FC236}">
                    <a16:creationId xmlns:a16="http://schemas.microsoft.com/office/drawing/2014/main" id="{21E9CE68-427B-8CF8-FE43-2BD9D490B1C3}"/>
                  </a:ext>
                </a:extLst>
              </p:cNvPr>
              <p:cNvSpPr/>
              <p:nvPr/>
            </p:nvSpPr>
            <p:spPr>
              <a:xfrm>
                <a:off x="206641" y="1161414"/>
                <a:ext cx="2950210" cy="2909570"/>
              </a:xfrm>
              <a:custGeom>
                <a:avLst/>
                <a:gdLst/>
                <a:ahLst/>
                <a:cxnLst/>
                <a:rect l="l" t="t" r="r" b="b"/>
                <a:pathLst>
                  <a:path w="2950210" h="2909570">
                    <a:moveTo>
                      <a:pt x="2536304" y="0"/>
                    </a:moveTo>
                    <a:lnTo>
                      <a:pt x="413537" y="0"/>
                    </a:lnTo>
                    <a:lnTo>
                      <a:pt x="365311" y="2782"/>
                    </a:lnTo>
                    <a:lnTo>
                      <a:pt x="318719" y="10922"/>
                    </a:lnTo>
                    <a:lnTo>
                      <a:pt x="274070" y="24110"/>
                    </a:lnTo>
                    <a:lnTo>
                      <a:pt x="231676" y="42035"/>
                    </a:lnTo>
                    <a:lnTo>
                      <a:pt x="191847" y="64386"/>
                    </a:lnTo>
                    <a:lnTo>
                      <a:pt x="154893" y="90853"/>
                    </a:lnTo>
                    <a:lnTo>
                      <a:pt x="121124" y="121126"/>
                    </a:lnTo>
                    <a:lnTo>
                      <a:pt x="90851" y="154894"/>
                    </a:lnTo>
                    <a:lnTo>
                      <a:pt x="64384" y="191846"/>
                    </a:lnTo>
                    <a:lnTo>
                      <a:pt x="42033" y="231673"/>
                    </a:lnTo>
                    <a:lnTo>
                      <a:pt x="24109" y="274063"/>
                    </a:lnTo>
                    <a:lnTo>
                      <a:pt x="10922" y="318707"/>
                    </a:lnTo>
                    <a:lnTo>
                      <a:pt x="2782" y="365293"/>
                    </a:lnTo>
                    <a:lnTo>
                      <a:pt x="0" y="413512"/>
                    </a:lnTo>
                    <a:lnTo>
                      <a:pt x="0" y="2496058"/>
                    </a:lnTo>
                    <a:lnTo>
                      <a:pt x="2782" y="2544276"/>
                    </a:lnTo>
                    <a:lnTo>
                      <a:pt x="10922" y="2590862"/>
                    </a:lnTo>
                    <a:lnTo>
                      <a:pt x="24109" y="2635506"/>
                    </a:lnTo>
                    <a:lnTo>
                      <a:pt x="42033" y="2677896"/>
                    </a:lnTo>
                    <a:lnTo>
                      <a:pt x="64384" y="2717723"/>
                    </a:lnTo>
                    <a:lnTo>
                      <a:pt x="90851" y="2754675"/>
                    </a:lnTo>
                    <a:lnTo>
                      <a:pt x="121124" y="2788443"/>
                    </a:lnTo>
                    <a:lnTo>
                      <a:pt x="154893" y="2818716"/>
                    </a:lnTo>
                    <a:lnTo>
                      <a:pt x="191847" y="2845183"/>
                    </a:lnTo>
                    <a:lnTo>
                      <a:pt x="231676" y="2867534"/>
                    </a:lnTo>
                    <a:lnTo>
                      <a:pt x="274070" y="2885459"/>
                    </a:lnTo>
                    <a:lnTo>
                      <a:pt x="318719" y="2898647"/>
                    </a:lnTo>
                    <a:lnTo>
                      <a:pt x="365311" y="2906787"/>
                    </a:lnTo>
                    <a:lnTo>
                      <a:pt x="413537" y="2909570"/>
                    </a:lnTo>
                    <a:lnTo>
                      <a:pt x="2536304" y="2909570"/>
                    </a:lnTo>
                    <a:lnTo>
                      <a:pt x="2584522" y="2906787"/>
                    </a:lnTo>
                    <a:lnTo>
                      <a:pt x="2631109" y="2898647"/>
                    </a:lnTo>
                    <a:lnTo>
                      <a:pt x="2675752" y="2885459"/>
                    </a:lnTo>
                    <a:lnTo>
                      <a:pt x="2718143" y="2867534"/>
                    </a:lnTo>
                    <a:lnTo>
                      <a:pt x="2757969" y="2845183"/>
                    </a:lnTo>
                    <a:lnTo>
                      <a:pt x="2794922" y="2818716"/>
                    </a:lnTo>
                    <a:lnTo>
                      <a:pt x="2828690" y="2788443"/>
                    </a:lnTo>
                    <a:lnTo>
                      <a:pt x="2858962" y="2754675"/>
                    </a:lnTo>
                    <a:lnTo>
                      <a:pt x="2885429" y="2717723"/>
                    </a:lnTo>
                    <a:lnTo>
                      <a:pt x="2907781" y="2677896"/>
                    </a:lnTo>
                    <a:lnTo>
                      <a:pt x="2925705" y="2635506"/>
                    </a:lnTo>
                    <a:lnTo>
                      <a:pt x="2938893" y="2590862"/>
                    </a:lnTo>
                    <a:lnTo>
                      <a:pt x="2947033" y="2544276"/>
                    </a:lnTo>
                    <a:lnTo>
                      <a:pt x="2949816" y="2496058"/>
                    </a:lnTo>
                    <a:lnTo>
                      <a:pt x="2949816" y="413512"/>
                    </a:lnTo>
                    <a:lnTo>
                      <a:pt x="2947033" y="365293"/>
                    </a:lnTo>
                    <a:lnTo>
                      <a:pt x="2938893" y="318707"/>
                    </a:lnTo>
                    <a:lnTo>
                      <a:pt x="2925705" y="274063"/>
                    </a:lnTo>
                    <a:lnTo>
                      <a:pt x="2907781" y="231673"/>
                    </a:lnTo>
                    <a:lnTo>
                      <a:pt x="2885429" y="191846"/>
                    </a:lnTo>
                    <a:lnTo>
                      <a:pt x="2858962" y="154894"/>
                    </a:lnTo>
                    <a:lnTo>
                      <a:pt x="2828690" y="121126"/>
                    </a:lnTo>
                    <a:lnTo>
                      <a:pt x="2794922" y="90853"/>
                    </a:lnTo>
                    <a:lnTo>
                      <a:pt x="2757969" y="64386"/>
                    </a:lnTo>
                    <a:lnTo>
                      <a:pt x="2718143" y="42035"/>
                    </a:lnTo>
                    <a:lnTo>
                      <a:pt x="2675752" y="24110"/>
                    </a:lnTo>
                    <a:lnTo>
                      <a:pt x="2631109" y="10922"/>
                    </a:lnTo>
                    <a:lnTo>
                      <a:pt x="2584522" y="2782"/>
                    </a:lnTo>
                    <a:lnTo>
                      <a:pt x="2536304" y="0"/>
                    </a:lnTo>
                    <a:close/>
                  </a:path>
                </a:pathLst>
              </a:cu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1" name="object 12">
                <a:extLst>
                  <a:ext uri="{FF2B5EF4-FFF2-40B4-BE49-F238E27FC236}">
                    <a16:creationId xmlns:a16="http://schemas.microsoft.com/office/drawing/2014/main" id="{0A79CF92-18CB-E375-B6CE-06424D9D4BEE}"/>
                  </a:ext>
                </a:extLst>
              </p:cNvPr>
              <p:cNvSpPr/>
              <p:nvPr/>
            </p:nvSpPr>
            <p:spPr>
              <a:xfrm>
                <a:off x="206641" y="1161414"/>
                <a:ext cx="2950210" cy="2909570"/>
              </a:xfrm>
              <a:custGeom>
                <a:avLst/>
                <a:gdLst/>
                <a:ahLst/>
                <a:cxnLst/>
                <a:rect l="l" t="t" r="r" b="b"/>
                <a:pathLst>
                  <a:path w="2950210" h="2909570">
                    <a:moveTo>
                      <a:pt x="0" y="413512"/>
                    </a:moveTo>
                    <a:lnTo>
                      <a:pt x="2782" y="365293"/>
                    </a:lnTo>
                    <a:lnTo>
                      <a:pt x="10922" y="318707"/>
                    </a:lnTo>
                    <a:lnTo>
                      <a:pt x="24109" y="274063"/>
                    </a:lnTo>
                    <a:lnTo>
                      <a:pt x="42033" y="231673"/>
                    </a:lnTo>
                    <a:lnTo>
                      <a:pt x="64384" y="191846"/>
                    </a:lnTo>
                    <a:lnTo>
                      <a:pt x="90851" y="154894"/>
                    </a:lnTo>
                    <a:lnTo>
                      <a:pt x="121124" y="121126"/>
                    </a:lnTo>
                    <a:lnTo>
                      <a:pt x="154893" y="90853"/>
                    </a:lnTo>
                    <a:lnTo>
                      <a:pt x="191847" y="64386"/>
                    </a:lnTo>
                    <a:lnTo>
                      <a:pt x="231676" y="42035"/>
                    </a:lnTo>
                    <a:lnTo>
                      <a:pt x="274070" y="24110"/>
                    </a:lnTo>
                    <a:lnTo>
                      <a:pt x="318719" y="10922"/>
                    </a:lnTo>
                    <a:lnTo>
                      <a:pt x="365311" y="2782"/>
                    </a:lnTo>
                    <a:lnTo>
                      <a:pt x="413537" y="0"/>
                    </a:lnTo>
                    <a:lnTo>
                      <a:pt x="2536304" y="0"/>
                    </a:lnTo>
                    <a:lnTo>
                      <a:pt x="2584522" y="2782"/>
                    </a:lnTo>
                    <a:lnTo>
                      <a:pt x="2631109" y="10922"/>
                    </a:lnTo>
                    <a:lnTo>
                      <a:pt x="2675752" y="24110"/>
                    </a:lnTo>
                    <a:lnTo>
                      <a:pt x="2718143" y="42035"/>
                    </a:lnTo>
                    <a:lnTo>
                      <a:pt x="2757969" y="64386"/>
                    </a:lnTo>
                    <a:lnTo>
                      <a:pt x="2794922" y="90853"/>
                    </a:lnTo>
                    <a:lnTo>
                      <a:pt x="2828690" y="121126"/>
                    </a:lnTo>
                    <a:lnTo>
                      <a:pt x="2858962" y="154894"/>
                    </a:lnTo>
                    <a:lnTo>
                      <a:pt x="2885429" y="191846"/>
                    </a:lnTo>
                    <a:lnTo>
                      <a:pt x="2907781" y="231673"/>
                    </a:lnTo>
                    <a:lnTo>
                      <a:pt x="2925705" y="274063"/>
                    </a:lnTo>
                    <a:lnTo>
                      <a:pt x="2938893" y="318707"/>
                    </a:lnTo>
                    <a:lnTo>
                      <a:pt x="2947033" y="365293"/>
                    </a:lnTo>
                    <a:lnTo>
                      <a:pt x="2949816" y="413512"/>
                    </a:lnTo>
                    <a:lnTo>
                      <a:pt x="2949816" y="2496058"/>
                    </a:lnTo>
                    <a:lnTo>
                      <a:pt x="2947033" y="2544276"/>
                    </a:lnTo>
                    <a:lnTo>
                      <a:pt x="2938893" y="2590862"/>
                    </a:lnTo>
                    <a:lnTo>
                      <a:pt x="2925705" y="2635506"/>
                    </a:lnTo>
                    <a:lnTo>
                      <a:pt x="2907781" y="2677896"/>
                    </a:lnTo>
                    <a:lnTo>
                      <a:pt x="2885429" y="2717723"/>
                    </a:lnTo>
                    <a:lnTo>
                      <a:pt x="2858962" y="2754675"/>
                    </a:lnTo>
                    <a:lnTo>
                      <a:pt x="2828690" y="2788443"/>
                    </a:lnTo>
                    <a:lnTo>
                      <a:pt x="2794922" y="2818716"/>
                    </a:lnTo>
                    <a:lnTo>
                      <a:pt x="2757969" y="2845183"/>
                    </a:lnTo>
                    <a:lnTo>
                      <a:pt x="2718143" y="2867534"/>
                    </a:lnTo>
                    <a:lnTo>
                      <a:pt x="2675752" y="2885459"/>
                    </a:lnTo>
                    <a:lnTo>
                      <a:pt x="2631109" y="2898647"/>
                    </a:lnTo>
                    <a:lnTo>
                      <a:pt x="2584522" y="2906787"/>
                    </a:lnTo>
                    <a:lnTo>
                      <a:pt x="2536304" y="2909570"/>
                    </a:lnTo>
                    <a:lnTo>
                      <a:pt x="413537" y="2909570"/>
                    </a:lnTo>
                    <a:lnTo>
                      <a:pt x="365311" y="2906787"/>
                    </a:lnTo>
                    <a:lnTo>
                      <a:pt x="318719" y="2898647"/>
                    </a:lnTo>
                    <a:lnTo>
                      <a:pt x="274070" y="2885459"/>
                    </a:lnTo>
                    <a:lnTo>
                      <a:pt x="231676" y="2867534"/>
                    </a:lnTo>
                    <a:lnTo>
                      <a:pt x="191847" y="2845183"/>
                    </a:lnTo>
                    <a:lnTo>
                      <a:pt x="154893" y="2818716"/>
                    </a:lnTo>
                    <a:lnTo>
                      <a:pt x="121124" y="2788443"/>
                    </a:lnTo>
                    <a:lnTo>
                      <a:pt x="90851" y="2754675"/>
                    </a:lnTo>
                    <a:lnTo>
                      <a:pt x="64384" y="2717723"/>
                    </a:lnTo>
                    <a:lnTo>
                      <a:pt x="42033" y="2677896"/>
                    </a:lnTo>
                    <a:lnTo>
                      <a:pt x="24109" y="2635506"/>
                    </a:lnTo>
                    <a:lnTo>
                      <a:pt x="10922" y="2590862"/>
                    </a:lnTo>
                    <a:lnTo>
                      <a:pt x="2782" y="2544276"/>
                    </a:lnTo>
                    <a:lnTo>
                      <a:pt x="0" y="2496058"/>
                    </a:lnTo>
                    <a:lnTo>
                      <a:pt x="0" y="413512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656BCAB-1FD9-C1D1-17ED-56798C6CAD04}"/>
                </a:ext>
              </a:extLst>
            </p:cNvPr>
            <p:cNvSpPr txBox="1"/>
            <p:nvPr/>
          </p:nvSpPr>
          <p:spPr>
            <a:xfrm>
              <a:off x="8252379" y="838201"/>
              <a:ext cx="3660724" cy="2153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Navigation</a:t>
              </a:r>
            </a:p>
            <a:p>
              <a:r>
                <a:rPr lang="en-US" sz="1400" b="1"/>
                <a:t>Remote Monitoring: </a:t>
              </a:r>
              <a:r>
                <a:rPr lang="en-US" sz="1400"/>
                <a:t>IoT-based sensors provide real-time data on performance, wind conditions, and maintenance needs. </a:t>
              </a:r>
            </a:p>
            <a:p>
              <a:r>
                <a:rPr lang="en-US" sz="1400" b="1"/>
                <a:t>AI-Driven Predictive Maintenance: </a:t>
              </a:r>
              <a:r>
                <a:rPr lang="en-US" sz="1400"/>
                <a:t>Detects wear and predicts potential failures before they occur. </a:t>
              </a:r>
            </a:p>
            <a:p>
              <a:r>
                <a:rPr lang="en-US" sz="1400"/>
                <a:t>Obstacle Detection &amp; Avoidance: Uses LiDAR or IR sensors to prevent collisions with birds or drones. </a:t>
              </a:r>
              <a:r>
                <a:rPr lang="en-US" sz="1400" b="1"/>
                <a:t>GPS Tracking &amp; Positioning: </a:t>
              </a:r>
              <a:r>
                <a:rPr lang="en-US" sz="1400"/>
                <a:t>Ensures optimal placement in offshore or onshore wind farms.</a:t>
              </a:r>
              <a:endParaRPr lang="en-IN" sz="140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E4E65E8-B13B-8B82-FF95-711314D88A91}"/>
              </a:ext>
            </a:extLst>
          </p:cNvPr>
          <p:cNvSpPr txBox="1"/>
          <p:nvPr/>
        </p:nvSpPr>
        <p:spPr>
          <a:xfrm>
            <a:off x="11789636" y="64788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09D161-E78E-379B-9EF4-25C640CFA59B}"/>
              </a:ext>
            </a:extLst>
          </p:cNvPr>
          <p:cNvSpPr txBox="1"/>
          <p:nvPr/>
        </p:nvSpPr>
        <p:spPr>
          <a:xfrm>
            <a:off x="5739407" y="6526700"/>
            <a:ext cx="1040606" cy="271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lang="en-IN" sz="1200" b="1" spc="-20">
                <a:solidFill>
                  <a:schemeClr val="bg1"/>
                </a:solidFill>
                <a:latin typeface="+mn-lt"/>
              </a:rPr>
              <a:t>SPARKATHON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62717" y="57722"/>
            <a:ext cx="457835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200" spc="-5">
                <a:latin typeface="+mn-lt"/>
              </a:rPr>
              <a:t>SMART WIND TURBINE</a:t>
            </a:r>
            <a:endParaRPr sz="3200">
              <a:latin typeface="+mn-l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1843" y="669732"/>
            <a:ext cx="7047158" cy="5562600"/>
          </a:xfrm>
          <a:custGeom>
            <a:avLst/>
            <a:gdLst/>
            <a:ahLst/>
            <a:cxnLst/>
            <a:rect l="l" t="t" r="r" b="b"/>
            <a:pathLst>
              <a:path w="7058025" h="5262880">
                <a:moveTo>
                  <a:pt x="7058025" y="0"/>
                </a:moveTo>
                <a:lnTo>
                  <a:pt x="0" y="0"/>
                </a:lnTo>
                <a:lnTo>
                  <a:pt x="0" y="5262880"/>
                </a:lnTo>
                <a:lnTo>
                  <a:pt x="7058025" y="5262880"/>
                </a:lnTo>
                <a:lnTo>
                  <a:pt x="7058025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1843" y="762000"/>
            <a:ext cx="6788542" cy="548675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5715" indent="-287020" algn="just">
              <a:spcBef>
                <a:spcPts val="105"/>
              </a:spcBef>
              <a:buSzPct val="128571"/>
              <a:buFont typeface="Arial MT"/>
              <a:buChar char="•"/>
              <a:tabLst>
                <a:tab pos="299720" algn="l"/>
              </a:tabLst>
            </a:pPr>
            <a:r>
              <a:rPr lang="en-US" sz="1600" b="1"/>
              <a:t>The </a:t>
            </a:r>
            <a:r>
              <a:rPr lang="en-US" sz="1600" b="1">
                <a:solidFill>
                  <a:srgbClr val="FF0000"/>
                </a:solidFill>
              </a:rPr>
              <a:t>Wind turbine </a:t>
            </a:r>
            <a:r>
              <a:rPr lang="en-US" sz="1600" b="1"/>
              <a:t>is a Smart turbine which feature various technologies to make it work totally smart and  independent operating.</a:t>
            </a:r>
          </a:p>
          <a:p>
            <a:pPr marL="299085" marR="5715" indent="-287020" algn="just">
              <a:spcBef>
                <a:spcPts val="105"/>
              </a:spcBef>
              <a:buSzPct val="128571"/>
              <a:buFont typeface="Arial MT"/>
              <a:buChar char="•"/>
              <a:tabLst>
                <a:tab pos="299720" algn="l"/>
              </a:tabLst>
            </a:pPr>
            <a:r>
              <a:t>	</a:t>
            </a:r>
            <a:r>
              <a:rPr sz="1600" b="1" spc="-5">
                <a:cs typeface="Calibri"/>
              </a:rPr>
              <a:t>The</a:t>
            </a:r>
            <a:r>
              <a:rPr sz="1600" b="1">
                <a:cs typeface="Calibri"/>
              </a:rPr>
              <a:t> design</a:t>
            </a:r>
            <a:r>
              <a:rPr sz="1600" b="1" spc="5">
                <a:cs typeface="Calibri"/>
              </a:rPr>
              <a:t> </a:t>
            </a:r>
            <a:r>
              <a:rPr sz="1600" b="1">
                <a:cs typeface="Calibri"/>
              </a:rPr>
              <a:t>of</a:t>
            </a:r>
            <a:r>
              <a:rPr sz="1600" b="1" spc="5">
                <a:cs typeface="Calibri"/>
              </a:rPr>
              <a:t> </a:t>
            </a:r>
            <a:r>
              <a:rPr lang="en-IN" sz="1600" b="1" spc="-15">
                <a:solidFill>
                  <a:srgbClr val="FF0000"/>
                </a:solidFill>
                <a:cs typeface="Calibri"/>
              </a:rPr>
              <a:t>Turbine</a:t>
            </a:r>
            <a:r>
              <a:rPr sz="1600" b="1" spc="-10">
                <a:solidFill>
                  <a:srgbClr val="FF0000"/>
                </a:solidFill>
                <a:cs typeface="Calibri"/>
              </a:rPr>
              <a:t> frame</a:t>
            </a:r>
            <a:r>
              <a:rPr sz="1600" b="1" spc="-5">
                <a:solidFill>
                  <a:srgbClr val="FF0000"/>
                </a:solidFill>
                <a:cs typeface="Calibri"/>
              </a:rPr>
              <a:t> </a:t>
            </a:r>
            <a:r>
              <a:rPr sz="1600" b="1">
                <a:solidFill>
                  <a:srgbClr val="FF0000"/>
                </a:solidFill>
                <a:cs typeface="Calibri"/>
              </a:rPr>
              <a:t>is</a:t>
            </a:r>
            <a:r>
              <a:rPr sz="1600" b="1" spc="5">
                <a:solidFill>
                  <a:srgbClr val="FF0000"/>
                </a:solidFill>
                <a:cs typeface="Calibri"/>
              </a:rPr>
              <a:t> </a:t>
            </a:r>
            <a:r>
              <a:rPr lang="en-IN" sz="1600" b="1" spc="-10">
                <a:solidFill>
                  <a:srgbClr val="FF0000"/>
                </a:solidFill>
                <a:cs typeface="Calibri"/>
              </a:rPr>
              <a:t>smart </a:t>
            </a:r>
            <a:r>
              <a:rPr sz="1600" b="1">
                <a:cs typeface="Calibri"/>
              </a:rPr>
              <a:t>and</a:t>
            </a:r>
            <a:r>
              <a:rPr sz="1600" b="1" spc="5">
                <a:cs typeface="Calibri"/>
              </a:rPr>
              <a:t> </a:t>
            </a:r>
            <a:r>
              <a:rPr sz="1600" b="1" spc="-5">
                <a:cs typeface="Calibri"/>
              </a:rPr>
              <a:t>provides</a:t>
            </a:r>
            <a:r>
              <a:rPr sz="1600" b="1">
                <a:cs typeface="Calibri"/>
              </a:rPr>
              <a:t> </a:t>
            </a:r>
            <a:r>
              <a:rPr sz="1600" b="1" spc="-5">
                <a:cs typeface="Calibri"/>
              </a:rPr>
              <a:t>structural</a:t>
            </a:r>
            <a:r>
              <a:rPr sz="1600" b="1">
                <a:cs typeface="Calibri"/>
              </a:rPr>
              <a:t> </a:t>
            </a:r>
            <a:r>
              <a:rPr sz="1600" b="1" spc="-5">
                <a:cs typeface="Calibri"/>
              </a:rPr>
              <a:t>strength,</a:t>
            </a:r>
            <a:r>
              <a:rPr sz="1600" b="1">
                <a:cs typeface="Calibri"/>
              </a:rPr>
              <a:t> while</a:t>
            </a:r>
            <a:r>
              <a:rPr sz="1600" b="1" spc="5">
                <a:cs typeface="Calibri"/>
              </a:rPr>
              <a:t> </a:t>
            </a:r>
            <a:r>
              <a:rPr sz="1600" b="1">
                <a:cs typeface="Calibri"/>
              </a:rPr>
              <a:t>it</a:t>
            </a:r>
            <a:r>
              <a:rPr lang="en-IN" sz="1600" b="1">
                <a:cs typeface="Calibri"/>
              </a:rPr>
              <a:t>s</a:t>
            </a:r>
            <a:r>
              <a:rPr sz="1600" b="1" spc="5">
                <a:solidFill>
                  <a:srgbClr val="FF0000"/>
                </a:solidFill>
                <a:cs typeface="Calibri"/>
              </a:rPr>
              <a:t> </a:t>
            </a:r>
            <a:r>
              <a:rPr sz="1600" b="1" spc="-5">
                <a:solidFill>
                  <a:srgbClr val="FF0000"/>
                </a:solidFill>
                <a:cs typeface="Calibri"/>
              </a:rPr>
              <a:t>body </a:t>
            </a:r>
            <a:r>
              <a:rPr sz="1600" b="1">
                <a:cs typeface="Calibri"/>
              </a:rPr>
              <a:t>design</a:t>
            </a:r>
            <a:r>
              <a:rPr sz="1600" b="1" spc="10">
                <a:cs typeface="Calibri"/>
              </a:rPr>
              <a:t> </a:t>
            </a:r>
            <a:r>
              <a:rPr sz="1600" b="1" spc="-5">
                <a:cs typeface="Calibri"/>
              </a:rPr>
              <a:t>ensures</a:t>
            </a:r>
            <a:r>
              <a:rPr sz="1600" b="1" spc="5">
                <a:cs typeface="Calibri"/>
              </a:rPr>
              <a:t> </a:t>
            </a:r>
            <a:r>
              <a:rPr sz="1600" b="1" spc="-10">
                <a:cs typeface="Calibri"/>
              </a:rPr>
              <a:t>efficient</a:t>
            </a:r>
            <a:r>
              <a:rPr lang="en-IN" sz="1600" b="1" spc="5">
                <a:cs typeface="Calibri"/>
              </a:rPr>
              <a:t> in wind.</a:t>
            </a:r>
          </a:p>
          <a:p>
            <a:pPr marL="12065" marR="5715" algn="just">
              <a:spcBef>
                <a:spcPts val="105"/>
              </a:spcBef>
              <a:buSzPct val="128571"/>
              <a:tabLst>
                <a:tab pos="299720" algn="l"/>
              </a:tabLst>
            </a:pPr>
            <a:r>
              <a:rPr lang="en-IN" sz="1600" b="1" spc="5">
                <a:cs typeface="Calibri"/>
              </a:rPr>
              <a:t>       </a:t>
            </a:r>
            <a:r>
              <a:rPr lang="en-IN" sz="1600" b="1" u="sng" spc="5">
                <a:cs typeface="Calibri"/>
              </a:rPr>
              <a:t>SENSORS:</a:t>
            </a:r>
            <a:endParaRPr lang="en-US" sz="1600" b="1" u="sng" spc="-30">
              <a:cs typeface="Calibri"/>
            </a:endParaRPr>
          </a:p>
          <a:p>
            <a:pPr marL="183515" marR="5715" indent="-171450" algn="just">
              <a:lnSpc>
                <a:spcPct val="100000"/>
              </a:lnSpc>
              <a:buSzPct val="128571"/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en-IN" sz="1000" b="1">
                <a:solidFill>
                  <a:srgbClr val="00B0F0"/>
                </a:solidFill>
              </a:rPr>
              <a:t>Wind Speed → </a:t>
            </a:r>
            <a:r>
              <a:rPr lang="en-IN" sz="1000" b="1">
                <a:solidFill>
                  <a:srgbClr val="FF0000"/>
                </a:solidFill>
              </a:rPr>
              <a:t>Anemometer</a:t>
            </a:r>
            <a:r>
              <a:rPr lang="en-IN" sz="1000" b="1">
                <a:solidFill>
                  <a:srgbClr val="00B0F0"/>
                </a:solidFill>
              </a:rPr>
              <a:t> </a:t>
            </a:r>
            <a:r>
              <a:rPr lang="en-IN" sz="1000">
                <a:solidFill>
                  <a:srgbClr val="00B0F0"/>
                </a:solidFill>
              </a:rPr>
              <a:t>→ </a:t>
            </a:r>
            <a:r>
              <a:rPr lang="en-IN" sz="1000"/>
              <a:t>Optimizes blade speed for maximum efficiency.</a:t>
            </a:r>
            <a:br>
              <a:rPr lang="en-IN" sz="1000"/>
            </a:br>
            <a:r>
              <a:rPr lang="en-IN" sz="1000" b="1">
                <a:solidFill>
                  <a:srgbClr val="00B0F0"/>
                </a:solidFill>
              </a:rPr>
              <a:t>Wind Direction</a:t>
            </a:r>
            <a:r>
              <a:rPr lang="en-IN" sz="1000">
                <a:solidFill>
                  <a:srgbClr val="00B0F0"/>
                </a:solidFill>
              </a:rPr>
              <a:t> → </a:t>
            </a:r>
            <a:r>
              <a:rPr lang="en-IN" sz="1000" b="1">
                <a:solidFill>
                  <a:srgbClr val="FF0000"/>
                </a:solidFill>
              </a:rPr>
              <a:t>Wind Vane</a:t>
            </a:r>
            <a:r>
              <a:rPr lang="en-IN" sz="1000">
                <a:solidFill>
                  <a:srgbClr val="FF0000"/>
                </a:solidFill>
              </a:rPr>
              <a:t> </a:t>
            </a:r>
            <a:r>
              <a:rPr lang="en-IN" sz="1000">
                <a:solidFill>
                  <a:srgbClr val="00B0F0"/>
                </a:solidFill>
              </a:rPr>
              <a:t>→ </a:t>
            </a:r>
            <a:r>
              <a:rPr lang="en-IN" sz="1000"/>
              <a:t>Adjusts yaw angle to align with wind flow.</a:t>
            </a:r>
            <a:br>
              <a:rPr lang="en-IN" sz="1000"/>
            </a:br>
            <a:r>
              <a:rPr lang="en-IN" sz="1000" b="1">
                <a:solidFill>
                  <a:srgbClr val="00B0F0"/>
                </a:solidFill>
              </a:rPr>
              <a:t>Temperature &amp; Humidity</a:t>
            </a:r>
            <a:r>
              <a:rPr lang="en-IN" sz="1000">
                <a:solidFill>
                  <a:srgbClr val="00B0F0"/>
                </a:solidFill>
              </a:rPr>
              <a:t> → </a:t>
            </a:r>
            <a:r>
              <a:rPr lang="en-IN" sz="1000" b="1">
                <a:solidFill>
                  <a:srgbClr val="FF0000"/>
                </a:solidFill>
              </a:rPr>
              <a:t>Thermocouple, Hygrometer</a:t>
            </a:r>
            <a:r>
              <a:rPr lang="en-IN" sz="1000">
                <a:solidFill>
                  <a:srgbClr val="FF0000"/>
                </a:solidFill>
              </a:rPr>
              <a:t> </a:t>
            </a:r>
            <a:r>
              <a:rPr lang="en-IN" sz="1000">
                <a:solidFill>
                  <a:srgbClr val="00B0F0"/>
                </a:solidFill>
              </a:rPr>
              <a:t>→ </a:t>
            </a:r>
            <a:r>
              <a:rPr lang="en-IN" sz="1000"/>
              <a:t>Predicts air density for better power estimation</a:t>
            </a:r>
            <a:r>
              <a:rPr lang="en-IN" sz="1000">
                <a:solidFill>
                  <a:srgbClr val="00B0F0"/>
                </a:solidFill>
              </a:rPr>
              <a:t>.</a:t>
            </a:r>
            <a:br>
              <a:rPr lang="en-IN" sz="1000">
                <a:solidFill>
                  <a:srgbClr val="00B0F0"/>
                </a:solidFill>
              </a:rPr>
            </a:br>
            <a:r>
              <a:rPr lang="en-IN" sz="1000" b="1">
                <a:solidFill>
                  <a:srgbClr val="00B0F0"/>
                </a:solidFill>
              </a:rPr>
              <a:t>Blade Angle (Pitch Control)</a:t>
            </a:r>
            <a:r>
              <a:rPr lang="en-IN" sz="1000">
                <a:solidFill>
                  <a:srgbClr val="00B0F0"/>
                </a:solidFill>
              </a:rPr>
              <a:t> → </a:t>
            </a:r>
            <a:r>
              <a:rPr lang="en-IN" sz="1000" b="1">
                <a:solidFill>
                  <a:srgbClr val="FF0000"/>
                </a:solidFill>
              </a:rPr>
              <a:t>Encoder, Potentiometer</a:t>
            </a:r>
            <a:r>
              <a:rPr lang="en-IN" sz="1000">
                <a:solidFill>
                  <a:srgbClr val="FF0000"/>
                </a:solidFill>
              </a:rPr>
              <a:t> </a:t>
            </a:r>
            <a:r>
              <a:rPr lang="en-IN" sz="1000">
                <a:solidFill>
                  <a:srgbClr val="00B0F0"/>
                </a:solidFill>
              </a:rPr>
              <a:t>→ </a:t>
            </a:r>
            <a:r>
              <a:rPr lang="en-IN" sz="1000"/>
              <a:t>Dynamically adjusts blade pitch for optimal performance</a:t>
            </a:r>
            <a:r>
              <a:rPr lang="en-IN" sz="1000">
                <a:solidFill>
                  <a:srgbClr val="00B0F0"/>
                </a:solidFill>
              </a:rPr>
              <a:t>.</a:t>
            </a:r>
            <a:br>
              <a:rPr lang="en-IN" sz="1000">
                <a:solidFill>
                  <a:srgbClr val="00B0F0"/>
                </a:solidFill>
              </a:rPr>
            </a:br>
            <a:r>
              <a:rPr lang="en-IN" sz="1000" b="1">
                <a:solidFill>
                  <a:srgbClr val="00B0F0"/>
                </a:solidFill>
              </a:rPr>
              <a:t>Vibration Monitoring</a:t>
            </a:r>
            <a:r>
              <a:rPr lang="en-IN" sz="1000">
                <a:solidFill>
                  <a:srgbClr val="00B0F0"/>
                </a:solidFill>
              </a:rPr>
              <a:t> → </a:t>
            </a:r>
            <a:r>
              <a:rPr lang="en-IN" sz="1000" b="1">
                <a:solidFill>
                  <a:srgbClr val="FF0000"/>
                </a:solidFill>
              </a:rPr>
              <a:t>Accelerometer</a:t>
            </a:r>
            <a:r>
              <a:rPr lang="en-IN" sz="1000">
                <a:solidFill>
                  <a:srgbClr val="00B0F0"/>
                </a:solidFill>
              </a:rPr>
              <a:t> → </a:t>
            </a:r>
            <a:r>
              <a:rPr lang="en-IN" sz="1000"/>
              <a:t>Detects mechanical stress and potential faults</a:t>
            </a:r>
            <a:r>
              <a:rPr lang="en-IN" sz="1000">
                <a:solidFill>
                  <a:srgbClr val="00B0F0"/>
                </a:solidFill>
              </a:rPr>
              <a:t>.</a:t>
            </a:r>
            <a:br>
              <a:rPr lang="en-IN" sz="1000">
                <a:solidFill>
                  <a:srgbClr val="00B0F0"/>
                </a:solidFill>
              </a:rPr>
            </a:br>
            <a:r>
              <a:rPr lang="en-IN" sz="1000" b="1">
                <a:solidFill>
                  <a:srgbClr val="00B0F0"/>
                </a:solidFill>
              </a:rPr>
              <a:t>Power Output Monitoring</a:t>
            </a:r>
            <a:r>
              <a:rPr lang="en-IN" sz="1000">
                <a:solidFill>
                  <a:srgbClr val="00B0F0"/>
                </a:solidFill>
              </a:rPr>
              <a:t> → </a:t>
            </a:r>
            <a:r>
              <a:rPr lang="en-IN" sz="1000" b="1">
                <a:solidFill>
                  <a:srgbClr val="FF0000"/>
                </a:solidFill>
              </a:rPr>
              <a:t>Current/Voltage Sensor</a:t>
            </a:r>
            <a:r>
              <a:rPr lang="en-IN" sz="1000">
                <a:solidFill>
                  <a:srgbClr val="FF0000"/>
                </a:solidFill>
              </a:rPr>
              <a:t> </a:t>
            </a:r>
            <a:r>
              <a:rPr lang="en-IN" sz="1000">
                <a:solidFill>
                  <a:srgbClr val="00B0F0"/>
                </a:solidFill>
              </a:rPr>
              <a:t>→</a:t>
            </a:r>
            <a:r>
              <a:rPr lang="en-IN" sz="1000"/>
              <a:t>Measures energy generation efficiency.</a:t>
            </a:r>
          </a:p>
          <a:p>
            <a:pPr marL="299085" marR="5715" indent="-287020" algn="just">
              <a:buSzPct val="128571"/>
              <a:buFont typeface="Arial MT"/>
              <a:buChar char="•"/>
              <a:tabLst>
                <a:tab pos="299720" algn="l"/>
              </a:tabLst>
            </a:pPr>
            <a:r>
              <a:rPr lang="en-US" sz="1600" b="1" spc="-5">
                <a:cs typeface="Calibri"/>
              </a:rPr>
              <a:t>The </a:t>
            </a:r>
            <a:r>
              <a:rPr lang="en-US" sz="1600" b="1" spc="-10">
                <a:cs typeface="Calibri"/>
              </a:rPr>
              <a:t>turbine incorporates </a:t>
            </a:r>
            <a:r>
              <a:rPr lang="en-US" sz="1600" b="1">
                <a:solidFill>
                  <a:srgbClr val="1F3863"/>
                </a:solidFill>
                <a:cs typeface="Calibri"/>
              </a:rPr>
              <a:t>AI and </a:t>
            </a:r>
            <a:r>
              <a:rPr lang="en-US" sz="1600" b="1" spc="-5">
                <a:solidFill>
                  <a:srgbClr val="1F3863"/>
                </a:solidFill>
                <a:cs typeface="Calibri"/>
              </a:rPr>
              <a:t>IoT </a:t>
            </a:r>
            <a:r>
              <a:rPr lang="en-US" sz="1600" b="1" spc="-10">
                <a:cs typeface="Calibri"/>
              </a:rPr>
              <a:t>powered by </a:t>
            </a:r>
            <a:r>
              <a:rPr lang="en-US" sz="1600" b="1">
                <a:cs typeface="Calibri"/>
              </a:rPr>
              <a:t>a </a:t>
            </a:r>
            <a:r>
              <a:rPr lang="en-US" sz="1600" b="1" spc="-5">
                <a:cs typeface="Calibri"/>
              </a:rPr>
              <a:t>which processes data </a:t>
            </a:r>
            <a:r>
              <a:rPr lang="en-US" sz="1600" b="1">
                <a:cs typeface="Calibri"/>
              </a:rPr>
              <a:t>and </a:t>
            </a:r>
            <a:r>
              <a:rPr lang="en-US" sz="1600" b="1" spc="5">
                <a:cs typeface="Calibri"/>
              </a:rPr>
              <a:t> </a:t>
            </a:r>
            <a:r>
              <a:rPr lang="en-US" sz="1600" b="1" spc="-10">
                <a:cs typeface="Calibri"/>
              </a:rPr>
              <a:t>communicates </a:t>
            </a:r>
            <a:r>
              <a:rPr lang="en-US" sz="1600" b="1">
                <a:cs typeface="Calibri"/>
              </a:rPr>
              <a:t>with </a:t>
            </a:r>
            <a:r>
              <a:rPr lang="en-US" sz="1600" b="1" spc="-5">
                <a:cs typeface="Calibri"/>
              </a:rPr>
              <a:t>other </a:t>
            </a:r>
            <a:r>
              <a:rPr lang="en-US" sz="1600" b="1">
                <a:cs typeface="Calibri"/>
              </a:rPr>
              <a:t>devices </a:t>
            </a:r>
            <a:r>
              <a:rPr lang="en-US" sz="1600" b="1" spc="5">
                <a:cs typeface="Calibri"/>
              </a:rPr>
              <a:t>in </a:t>
            </a:r>
            <a:r>
              <a:rPr lang="en-US" sz="1600" b="1">
                <a:cs typeface="Calibri"/>
              </a:rPr>
              <a:t>real-time </a:t>
            </a:r>
            <a:r>
              <a:rPr lang="en-US" sz="1600" b="1" spc="-10">
                <a:cs typeface="Calibri"/>
              </a:rPr>
              <a:t>for </a:t>
            </a:r>
            <a:r>
              <a:rPr lang="en-US" sz="1600" b="1" spc="-5">
                <a:cs typeface="Calibri"/>
              </a:rPr>
              <a:t>optimal </a:t>
            </a:r>
            <a:r>
              <a:rPr lang="en-US" sz="1600" b="1" spc="-10">
                <a:cs typeface="Calibri"/>
              </a:rPr>
              <a:t>performance. </a:t>
            </a:r>
            <a:r>
              <a:rPr lang="en-US" sz="1600" b="1" spc="-5">
                <a:cs typeface="Calibri"/>
              </a:rPr>
              <a:t>Being </a:t>
            </a:r>
            <a:r>
              <a:rPr lang="en-US" sz="1600" b="1" spc="-10">
                <a:cs typeface="Calibri"/>
              </a:rPr>
              <a:t>integrated </a:t>
            </a:r>
            <a:r>
              <a:rPr lang="en-US" sz="1600" b="1" spc="-5">
                <a:cs typeface="Calibri"/>
              </a:rPr>
              <a:t> </a:t>
            </a:r>
            <a:r>
              <a:rPr lang="en-US" sz="1600" b="1">
                <a:cs typeface="Calibri"/>
              </a:rPr>
              <a:t>with</a:t>
            </a:r>
            <a:r>
              <a:rPr lang="en-US" sz="1600" b="1" spc="-15">
                <a:cs typeface="Calibri"/>
              </a:rPr>
              <a:t> </a:t>
            </a:r>
            <a:r>
              <a:rPr lang="en-US" sz="1600" b="1" spc="-40">
                <a:cs typeface="Calibri"/>
              </a:rPr>
              <a:t>IoT,</a:t>
            </a:r>
            <a:r>
              <a:rPr lang="en-US" sz="1600" b="1">
                <a:cs typeface="Calibri"/>
              </a:rPr>
              <a:t> </a:t>
            </a:r>
            <a:r>
              <a:rPr lang="en-US" sz="1600" b="1" spc="-5">
                <a:cs typeface="Calibri"/>
              </a:rPr>
              <a:t>the</a:t>
            </a:r>
            <a:r>
              <a:rPr lang="en-US" sz="1600" b="1">
                <a:cs typeface="Calibri"/>
              </a:rPr>
              <a:t> </a:t>
            </a:r>
            <a:r>
              <a:rPr lang="en-US" sz="1600" b="1" spc="-10">
                <a:cs typeface="Calibri"/>
              </a:rPr>
              <a:t>system's</a:t>
            </a:r>
            <a:r>
              <a:rPr lang="en-US" sz="1600" b="1">
                <a:cs typeface="Calibri"/>
              </a:rPr>
              <a:t> </a:t>
            </a:r>
            <a:r>
              <a:rPr lang="en-US" sz="1600" b="1" spc="-10">
                <a:cs typeface="Calibri"/>
              </a:rPr>
              <a:t>data</a:t>
            </a:r>
            <a:r>
              <a:rPr lang="en-US" sz="1600" b="1" spc="5">
                <a:cs typeface="Calibri"/>
              </a:rPr>
              <a:t> </a:t>
            </a:r>
            <a:r>
              <a:rPr lang="en-US" sz="1600" b="1">
                <a:cs typeface="Calibri"/>
              </a:rPr>
              <a:t>is</a:t>
            </a:r>
            <a:r>
              <a:rPr lang="en-US" sz="1600" b="1" spc="-5">
                <a:cs typeface="Calibri"/>
              </a:rPr>
              <a:t> </a:t>
            </a:r>
            <a:r>
              <a:rPr lang="en-US" sz="1600" b="1" spc="-10">
                <a:cs typeface="Calibri"/>
              </a:rPr>
              <a:t>screened</a:t>
            </a:r>
            <a:r>
              <a:rPr lang="en-US" sz="1600" b="1" spc="10">
                <a:cs typeface="Calibri"/>
              </a:rPr>
              <a:t> </a:t>
            </a:r>
            <a:r>
              <a:rPr lang="en-US" sz="1600" b="1">
                <a:cs typeface="Calibri"/>
              </a:rPr>
              <a:t>via</a:t>
            </a:r>
            <a:r>
              <a:rPr lang="en-US" sz="1600" b="1" spc="-10">
                <a:cs typeface="Calibri"/>
              </a:rPr>
              <a:t> </a:t>
            </a:r>
            <a:r>
              <a:rPr lang="en-US" sz="1600" b="1">
                <a:solidFill>
                  <a:srgbClr val="006FC0"/>
                </a:solidFill>
                <a:cs typeface="Calibri"/>
              </a:rPr>
              <a:t>a</a:t>
            </a:r>
            <a:r>
              <a:rPr lang="en-US" sz="1600" b="1" spc="-15">
                <a:solidFill>
                  <a:srgbClr val="006FC0"/>
                </a:solidFill>
                <a:cs typeface="Calibri"/>
              </a:rPr>
              <a:t> </a:t>
            </a:r>
            <a:r>
              <a:rPr lang="en-US" sz="1600" b="1">
                <a:solidFill>
                  <a:srgbClr val="006FC0"/>
                </a:solidFill>
                <a:cs typeface="Calibri"/>
              </a:rPr>
              <a:t>user-friendly</a:t>
            </a:r>
            <a:r>
              <a:rPr lang="en-US" sz="1600" b="1" spc="-40">
                <a:solidFill>
                  <a:srgbClr val="006FC0"/>
                </a:solidFill>
                <a:cs typeface="Calibri"/>
              </a:rPr>
              <a:t> </a:t>
            </a:r>
            <a:r>
              <a:rPr lang="en-US" sz="1600" b="1" spc="-5">
                <a:solidFill>
                  <a:srgbClr val="006FC0"/>
                </a:solidFill>
                <a:cs typeface="Calibri"/>
              </a:rPr>
              <a:t>interface.</a:t>
            </a:r>
          </a:p>
          <a:p>
            <a:pPr marL="299085" marR="5715" indent="-287020" algn="just">
              <a:buSzPct val="128571"/>
              <a:buFont typeface="Arial MT"/>
              <a:buChar char="•"/>
              <a:tabLst>
                <a:tab pos="299720" algn="l"/>
              </a:tabLst>
            </a:pPr>
            <a:r>
              <a:rPr lang="en-US" sz="1600"/>
              <a:t>Smart wind turbines use </a:t>
            </a:r>
            <a:r>
              <a:rPr lang="en-US" sz="1600" b="1"/>
              <a:t>mechanical, electrical, and environmental protection</a:t>
            </a:r>
            <a:r>
              <a:rPr lang="en-US" sz="1600"/>
              <a:t>, along with </a:t>
            </a:r>
            <a:r>
              <a:rPr lang="en-US" sz="1600" b="1"/>
              <a:t>cybersecurity measures</a:t>
            </a:r>
            <a:r>
              <a:rPr lang="en-US" sz="1600"/>
              <a:t> for safe and reliable operation.</a:t>
            </a:r>
            <a:endParaRPr lang="en-US" sz="1600" b="1">
              <a:cs typeface="Calibri"/>
            </a:endParaRPr>
          </a:p>
          <a:p>
            <a:pPr marL="299085" marR="5715" indent="-287020" algn="just">
              <a:buSzPct val="128571"/>
              <a:buFont typeface="Arial MT"/>
              <a:buChar char="•"/>
              <a:tabLst>
                <a:tab pos="299720" algn="l"/>
              </a:tabLst>
            </a:pPr>
            <a:r>
              <a:rPr lang="en-US" sz="1600"/>
              <a:t>Smart wind turbines are equipped with </a:t>
            </a:r>
            <a:r>
              <a:rPr lang="en-US" sz="1600" b="1"/>
              <a:t>AI-driven control systems, IoT sensors, real-time monitoring, pitch/yaw adjustment, braking systems, surge protection, de-icing mechanisms, and cybersecurity features</a:t>
            </a:r>
            <a:r>
              <a:rPr lang="en-US" sz="1600"/>
              <a:t> for optimal performance and safety.</a:t>
            </a:r>
            <a:endParaRPr sz="1600">
              <a:cs typeface="Calibri"/>
            </a:endParaRPr>
          </a:p>
          <a:p>
            <a:pPr marL="299085" marR="5080" indent="-287020" algn="just">
              <a:lnSpc>
                <a:spcPct val="100000"/>
              </a:lnSpc>
              <a:buFont typeface="Arial MT"/>
              <a:buChar char="•"/>
              <a:tabLst>
                <a:tab pos="299720" algn="l"/>
              </a:tabLst>
            </a:pPr>
            <a:r>
              <a:rPr sz="1600" spc="-5">
                <a:cs typeface="Calibri"/>
              </a:rPr>
              <a:t>The</a:t>
            </a:r>
            <a:r>
              <a:rPr lang="en-IN" sz="1600" spc="-5">
                <a:cs typeface="Calibri"/>
              </a:rPr>
              <a:t> Smart turbine</a:t>
            </a:r>
            <a:r>
              <a:rPr sz="1600" spc="-10">
                <a:cs typeface="Calibri"/>
              </a:rPr>
              <a:t> </a:t>
            </a:r>
            <a:r>
              <a:rPr sz="1600" spc="-5">
                <a:cs typeface="Calibri"/>
              </a:rPr>
              <a:t>includes </a:t>
            </a:r>
            <a:r>
              <a:rPr lang="en-IN" sz="1600" spc="-5">
                <a:cs typeface="Calibri"/>
              </a:rPr>
              <a:t>four</a:t>
            </a:r>
            <a:r>
              <a:rPr sz="1600" spc="-5">
                <a:cs typeface="Calibri"/>
              </a:rPr>
              <a:t> </a:t>
            </a:r>
            <a:r>
              <a:rPr sz="1600" spc="-15">
                <a:cs typeface="Calibri"/>
              </a:rPr>
              <a:t>key </a:t>
            </a:r>
            <a:r>
              <a:rPr sz="1600" b="1" spc="-10">
                <a:solidFill>
                  <a:srgbClr val="00AF50"/>
                </a:solidFill>
                <a:cs typeface="Calibri"/>
              </a:rPr>
              <a:t>interchangeable </a:t>
            </a:r>
            <a:r>
              <a:rPr sz="1600" b="1" spc="-5">
                <a:solidFill>
                  <a:srgbClr val="00AF50"/>
                </a:solidFill>
                <a:cs typeface="Calibri"/>
              </a:rPr>
              <a:t>a</a:t>
            </a:r>
            <a:r>
              <a:rPr lang="en-IN" sz="1600" b="1" spc="-5">
                <a:solidFill>
                  <a:srgbClr val="00AF50"/>
                </a:solidFill>
                <a:cs typeface="Calibri"/>
              </a:rPr>
              <a:t>dd-</a:t>
            </a:r>
            <a:r>
              <a:rPr lang="en-IN" sz="1600" b="1" spc="-5" err="1">
                <a:solidFill>
                  <a:srgbClr val="00AF50"/>
                </a:solidFill>
                <a:cs typeface="Calibri"/>
              </a:rPr>
              <a:t>ons</a:t>
            </a:r>
            <a:r>
              <a:rPr lang="en-IN" sz="1600" b="1" spc="-5">
                <a:solidFill>
                  <a:srgbClr val="00AF50"/>
                </a:solidFill>
                <a:cs typeface="Calibri"/>
              </a:rPr>
              <a:t>:</a:t>
            </a:r>
          </a:p>
          <a:p>
            <a:pPr marL="12065" marR="5080" algn="just">
              <a:lnSpc>
                <a:spcPct val="100000"/>
              </a:lnSpc>
              <a:tabLst>
                <a:tab pos="299720" algn="l"/>
              </a:tabLst>
            </a:pPr>
            <a:r>
              <a:rPr lang="en-IN" sz="900" b="1" spc="-5">
                <a:solidFill>
                  <a:srgbClr val="00AF50"/>
                </a:solidFill>
                <a:cs typeface="Calibri"/>
              </a:rPr>
              <a:t>           </a:t>
            </a:r>
            <a:r>
              <a:rPr lang="en-IN" sz="900" b="1" spc="-5">
                <a:latin typeface="Arial Black" panose="020B0A04020102020204" pitchFamily="34" charset="0"/>
                <a:cs typeface="Calibri"/>
              </a:rPr>
              <a:t>Battery Storage Modules → Integrate supercapacitors or lithium-ion batteries for energy storage. </a:t>
            </a:r>
          </a:p>
          <a:p>
            <a:pPr marL="12065" marR="5080" algn="just">
              <a:lnSpc>
                <a:spcPct val="100000"/>
              </a:lnSpc>
              <a:tabLst>
                <a:tab pos="299720" algn="l"/>
              </a:tabLst>
            </a:pPr>
            <a:r>
              <a:rPr lang="en-IN" sz="900" b="1" spc="-5">
                <a:latin typeface="Arial Black" panose="020B0A04020102020204" pitchFamily="34" charset="0"/>
                <a:cs typeface="Calibri"/>
              </a:rPr>
              <a:t>        Aerodynamic Blade Upgrades → Adjustable or flexible blades for efficiency. </a:t>
            </a:r>
          </a:p>
          <a:p>
            <a:pPr marL="12065" marR="5080" algn="just">
              <a:lnSpc>
                <a:spcPct val="100000"/>
              </a:lnSpc>
              <a:tabLst>
                <a:tab pos="299720" algn="l"/>
              </a:tabLst>
            </a:pPr>
            <a:r>
              <a:rPr lang="en-IN" sz="900" b="1" spc="-5">
                <a:latin typeface="Arial Black" panose="020B0A04020102020204" pitchFamily="34" charset="0"/>
                <a:cs typeface="Calibri"/>
              </a:rPr>
              <a:t>        Noise Reduction Systems → Acoustic dampers to minimize turbine noise.</a:t>
            </a:r>
          </a:p>
          <a:p>
            <a:pPr marL="12065" marR="5080" algn="just">
              <a:lnSpc>
                <a:spcPct val="100000"/>
              </a:lnSpc>
              <a:tabLst>
                <a:tab pos="299720" algn="l"/>
              </a:tabLst>
            </a:pPr>
            <a:r>
              <a:rPr lang="en-IN" sz="900" b="1" spc="-5">
                <a:latin typeface="Arial Black" panose="020B0A04020102020204" pitchFamily="34" charset="0"/>
                <a:cs typeface="Calibri"/>
              </a:rPr>
              <a:t>        Hybrid Energy Integration → Solar panels on turbine towers for extra power.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xfrm>
            <a:off x="5837068" y="6535585"/>
            <a:ext cx="228663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lang="en-IN" b="1" spc="-20">
                <a:latin typeface="+mn-lt"/>
              </a:rPr>
              <a:t>SPARKATHON</a:t>
            </a:r>
            <a:endParaRPr b="1" spc="-20">
              <a:latin typeface="+mn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5C8C9F-511A-79BB-9007-9D2A49762786}"/>
              </a:ext>
            </a:extLst>
          </p:cNvPr>
          <p:cNvSpPr txBox="1"/>
          <p:nvPr/>
        </p:nvSpPr>
        <p:spPr>
          <a:xfrm>
            <a:off x="11811000" y="64406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15BCCE2-F91D-3BCF-986A-913CD94C4F3E}"/>
              </a:ext>
            </a:extLst>
          </p:cNvPr>
          <p:cNvSpPr txBox="1"/>
          <p:nvPr/>
        </p:nvSpPr>
        <p:spPr>
          <a:xfrm>
            <a:off x="8566467" y="5929040"/>
            <a:ext cx="2611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3D design of wind turbine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EAF3B748-7A2B-4639-429E-1AECBB392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545" y="310355"/>
            <a:ext cx="3876455" cy="25368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939B1E-15B3-F25A-FC6C-0A8BBEA32D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3052400"/>
            <a:ext cx="4303957" cy="2876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11A12E-695D-962D-69F4-59EB1FF13134}"/>
              </a:ext>
            </a:extLst>
          </p:cNvPr>
          <p:cNvSpPr txBox="1"/>
          <p:nvPr/>
        </p:nvSpPr>
        <p:spPr>
          <a:xfrm>
            <a:off x="9158872" y="2713164"/>
            <a:ext cx="1290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/>
              <a:t>FLOW CHART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11345" y="82753"/>
            <a:ext cx="4369308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100"/>
              </a:spcBef>
            </a:pPr>
            <a:r>
              <a:rPr lang="en-IN" spc="-10"/>
              <a:t>MACHINE LEARNING</a:t>
            </a:r>
            <a:r>
              <a:rPr spc="-55"/>
              <a:t> </a:t>
            </a:r>
            <a:r>
              <a:rPr spc="-15"/>
              <a:t>APPROACH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48386" y="1280363"/>
            <a:ext cx="5848350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algn="just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IN" sz="1100">
              <a:latin typeface="Calibri"/>
              <a:cs typeface="Calibri"/>
            </a:endParaRPr>
          </a:p>
        </p:txBody>
      </p:sp>
      <p:sp>
        <p:nvSpPr>
          <p:cNvPr id="90" name="object 90"/>
          <p:cNvSpPr txBox="1">
            <a:spLocks noGrp="1"/>
          </p:cNvSpPr>
          <p:nvPr>
            <p:ph type="ftr" sz="quarter" idx="5"/>
          </p:nvPr>
        </p:nvSpPr>
        <p:spPr>
          <a:xfrm>
            <a:off x="5562600" y="6450947"/>
            <a:ext cx="2286634" cy="17953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12700">
              <a:lnSpc>
                <a:spcPts val="1425"/>
              </a:lnSpc>
            </a:pPr>
            <a:r>
              <a:rPr lang="en-IN" b="1" spc="-20"/>
              <a:t>SPARKATHON</a:t>
            </a:r>
            <a:endParaRPr b="1" spc="-2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7F6CDFD-5B5C-8507-28F7-790ED2F04EF5}"/>
              </a:ext>
            </a:extLst>
          </p:cNvPr>
          <p:cNvSpPr txBox="1"/>
          <p:nvPr/>
        </p:nvSpPr>
        <p:spPr>
          <a:xfrm>
            <a:off x="11734800" y="64458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4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BC97BCCF-317B-C76D-8726-C933F5666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80" y="639838"/>
            <a:ext cx="6145958" cy="5608806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BEE3572A-8D28-8BDC-0DB2-3CC7CDDBD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370" y="670321"/>
            <a:ext cx="4999094" cy="557832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E331E9-BB87-0B84-ECEB-793566C4C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6200"/>
            <a:ext cx="6477000" cy="609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1CACBD-A123-2EAE-F533-2BB62FD82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81000"/>
            <a:ext cx="5966156" cy="3505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374E1C-4D51-3340-49DC-023DC0EDAF02}"/>
              </a:ext>
            </a:extLst>
          </p:cNvPr>
          <p:cNvSpPr txBox="1"/>
          <p:nvPr/>
        </p:nvSpPr>
        <p:spPr>
          <a:xfrm>
            <a:off x="5425111" y="6446520"/>
            <a:ext cx="1027782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IN" sz="1200" b="1" spc="-20">
                <a:solidFill>
                  <a:schemeClr val="bg1"/>
                </a:solidFill>
              </a:rPr>
              <a:t>SPARKATHON</a:t>
            </a:r>
          </a:p>
          <a:p>
            <a:endParaRPr lang="en-IN" sz="120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BF642E-C001-7D2C-1A80-62AF549D09D3}"/>
              </a:ext>
            </a:extLst>
          </p:cNvPr>
          <p:cNvSpPr txBox="1"/>
          <p:nvPr/>
        </p:nvSpPr>
        <p:spPr>
          <a:xfrm>
            <a:off x="11755390" y="64465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C76A1A-8310-4AE4-92A2-B6C8576CA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080" y="3886201"/>
            <a:ext cx="5146310" cy="228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503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E7AF8E-DA7B-1B52-8BCF-63E6320857C5}"/>
              </a:ext>
            </a:extLst>
          </p:cNvPr>
          <p:cNvSpPr txBox="1"/>
          <p:nvPr/>
        </p:nvSpPr>
        <p:spPr>
          <a:xfrm>
            <a:off x="5562600" y="6400800"/>
            <a:ext cx="1027782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IN" sz="1200" b="1" spc="-20">
                <a:solidFill>
                  <a:schemeClr val="bg1"/>
                </a:solidFill>
              </a:rPr>
              <a:t>SPARKATHON</a:t>
            </a:r>
          </a:p>
          <a:p>
            <a:endParaRPr lang="en-IN" sz="120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82BF3E-68CA-1ED5-6A8C-94696DBD04F3}"/>
              </a:ext>
            </a:extLst>
          </p:cNvPr>
          <p:cNvSpPr txBox="1"/>
          <p:nvPr/>
        </p:nvSpPr>
        <p:spPr>
          <a:xfrm>
            <a:off x="11734800" y="64469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7885E6-F46E-4E23-67D5-957996270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400"/>
            <a:ext cx="5738357" cy="601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66A958-CEB3-8E6F-D5C3-F4D209693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520" y="228600"/>
            <a:ext cx="56388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864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202E93-6197-BEE4-8FEC-AD44EB8E606B}"/>
              </a:ext>
            </a:extLst>
          </p:cNvPr>
          <p:cNvSpPr txBox="1"/>
          <p:nvPr/>
        </p:nvSpPr>
        <p:spPr>
          <a:xfrm>
            <a:off x="5181600" y="6400800"/>
            <a:ext cx="1027782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IN" sz="1200" b="1" spc="-20">
                <a:solidFill>
                  <a:schemeClr val="bg1"/>
                </a:solidFill>
              </a:rPr>
              <a:t>SPARKATHON</a:t>
            </a:r>
          </a:p>
          <a:p>
            <a:endParaRPr lang="en-IN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5ECDC7-9C8C-CEC6-0ED9-82E6E3FC1065}"/>
              </a:ext>
            </a:extLst>
          </p:cNvPr>
          <p:cNvSpPr txBox="1"/>
          <p:nvPr/>
        </p:nvSpPr>
        <p:spPr>
          <a:xfrm>
            <a:off x="11734800" y="6400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D712F-E789-EC55-6D41-F1A074C34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52400"/>
            <a:ext cx="6781800" cy="601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1D8127-789B-53B7-A092-A299D2168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286" y="87868"/>
            <a:ext cx="5029200" cy="576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87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656C7B-D370-4DE5-5C38-FAD951F6EBE6}"/>
              </a:ext>
            </a:extLst>
          </p:cNvPr>
          <p:cNvSpPr txBox="1"/>
          <p:nvPr/>
        </p:nvSpPr>
        <p:spPr>
          <a:xfrm>
            <a:off x="5425111" y="6400800"/>
            <a:ext cx="1027782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IN" sz="1200" b="1" spc="-20">
                <a:solidFill>
                  <a:schemeClr val="bg1"/>
                </a:solidFill>
              </a:rPr>
              <a:t>SPARKATHON</a:t>
            </a:r>
            <a:endParaRPr lang="en-IN" sz="120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AE3A1A-EBBC-217F-FCC4-B4EA734CFFE1}"/>
              </a:ext>
            </a:extLst>
          </p:cNvPr>
          <p:cNvSpPr txBox="1"/>
          <p:nvPr/>
        </p:nvSpPr>
        <p:spPr>
          <a:xfrm>
            <a:off x="11811000" y="6400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FD96C2-AAE6-F8BC-886B-9FDC7F298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04800"/>
            <a:ext cx="6988146" cy="4046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CC3C92-1535-3839-FFAF-EC6AB4AF6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857" y="2209800"/>
            <a:ext cx="6957663" cy="3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73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1870" y="180594"/>
            <a:ext cx="51238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/>
              <a:t>FEASIBILITY</a:t>
            </a:r>
            <a:r>
              <a:rPr spc="-45"/>
              <a:t> </a:t>
            </a:r>
            <a:r>
              <a:t>AND</a:t>
            </a:r>
            <a:r>
              <a:rPr spc="-50"/>
              <a:t> </a:t>
            </a:r>
            <a:r>
              <a:rPr spc="-5"/>
              <a:t>VIABILITY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64124" y="3466719"/>
            <a:ext cx="6491490" cy="2925273"/>
            <a:chOff x="64236" y="3204464"/>
            <a:chExt cx="6480810" cy="3157220"/>
          </a:xfrm>
        </p:grpSpPr>
        <p:sp>
          <p:nvSpPr>
            <p:cNvPr id="13" name="object 13"/>
            <p:cNvSpPr/>
            <p:nvPr/>
          </p:nvSpPr>
          <p:spPr>
            <a:xfrm>
              <a:off x="70587" y="3344418"/>
              <a:ext cx="6468110" cy="3010535"/>
            </a:xfrm>
            <a:custGeom>
              <a:avLst/>
              <a:gdLst/>
              <a:ahLst/>
              <a:cxnLst/>
              <a:rect l="l" t="t" r="r" b="b"/>
              <a:pathLst>
                <a:path w="6468109" h="3010535">
                  <a:moveTo>
                    <a:pt x="6467880" y="0"/>
                  </a:moveTo>
                  <a:lnTo>
                    <a:pt x="6461068" y="42167"/>
                  </a:lnTo>
                  <a:lnTo>
                    <a:pt x="6442102" y="78805"/>
                  </a:lnTo>
                  <a:lnTo>
                    <a:pt x="6413180" y="107707"/>
                  </a:lnTo>
                  <a:lnTo>
                    <a:pt x="6376505" y="126666"/>
                  </a:lnTo>
                  <a:lnTo>
                    <a:pt x="6334276" y="133477"/>
                  </a:lnTo>
                  <a:lnTo>
                    <a:pt x="133577" y="133477"/>
                  </a:lnTo>
                  <a:lnTo>
                    <a:pt x="91355" y="140288"/>
                  </a:lnTo>
                  <a:lnTo>
                    <a:pt x="54687" y="159254"/>
                  </a:lnTo>
                  <a:lnTo>
                    <a:pt x="25772" y="188176"/>
                  </a:lnTo>
                  <a:lnTo>
                    <a:pt x="6809" y="224851"/>
                  </a:lnTo>
                  <a:lnTo>
                    <a:pt x="0" y="267081"/>
                  </a:lnTo>
                  <a:lnTo>
                    <a:pt x="0" y="2876765"/>
                  </a:lnTo>
                  <a:lnTo>
                    <a:pt x="6809" y="2918987"/>
                  </a:lnTo>
                  <a:lnTo>
                    <a:pt x="25772" y="2955656"/>
                  </a:lnTo>
                  <a:lnTo>
                    <a:pt x="54687" y="2984571"/>
                  </a:lnTo>
                  <a:lnTo>
                    <a:pt x="91355" y="3003534"/>
                  </a:lnTo>
                  <a:lnTo>
                    <a:pt x="133577" y="3010344"/>
                  </a:lnTo>
                  <a:lnTo>
                    <a:pt x="175792" y="3003534"/>
                  </a:lnTo>
                  <a:lnTo>
                    <a:pt x="212457" y="2984571"/>
                  </a:lnTo>
                  <a:lnTo>
                    <a:pt x="241371" y="2955656"/>
                  </a:lnTo>
                  <a:lnTo>
                    <a:pt x="260333" y="2918987"/>
                  </a:lnTo>
                  <a:lnTo>
                    <a:pt x="267143" y="2876765"/>
                  </a:lnTo>
                  <a:lnTo>
                    <a:pt x="267143" y="2743200"/>
                  </a:lnTo>
                  <a:lnTo>
                    <a:pt x="6334276" y="2743200"/>
                  </a:lnTo>
                  <a:lnTo>
                    <a:pt x="6376505" y="2736390"/>
                  </a:lnTo>
                  <a:lnTo>
                    <a:pt x="6413180" y="2717428"/>
                  </a:lnTo>
                  <a:lnTo>
                    <a:pt x="6442102" y="2688514"/>
                  </a:lnTo>
                  <a:lnTo>
                    <a:pt x="6461068" y="2651849"/>
                  </a:lnTo>
                  <a:lnTo>
                    <a:pt x="6467880" y="2609634"/>
                  </a:lnTo>
                  <a:lnTo>
                    <a:pt x="6467880" y="400685"/>
                  </a:lnTo>
                  <a:lnTo>
                    <a:pt x="133577" y="400685"/>
                  </a:lnTo>
                  <a:lnTo>
                    <a:pt x="133577" y="267081"/>
                  </a:lnTo>
                  <a:lnTo>
                    <a:pt x="138824" y="241105"/>
                  </a:lnTo>
                  <a:lnTo>
                    <a:pt x="153135" y="219868"/>
                  </a:lnTo>
                  <a:lnTo>
                    <a:pt x="174360" y="205537"/>
                  </a:lnTo>
                  <a:lnTo>
                    <a:pt x="200353" y="200279"/>
                  </a:lnTo>
                  <a:lnTo>
                    <a:pt x="6467880" y="200279"/>
                  </a:lnTo>
                  <a:lnTo>
                    <a:pt x="6467880" y="0"/>
                  </a:lnTo>
                  <a:close/>
                </a:path>
                <a:path w="6468109" h="3010535">
                  <a:moveTo>
                    <a:pt x="6467880" y="200279"/>
                  </a:moveTo>
                  <a:lnTo>
                    <a:pt x="200353" y="200279"/>
                  </a:lnTo>
                  <a:lnTo>
                    <a:pt x="226354" y="205537"/>
                  </a:lnTo>
                  <a:lnTo>
                    <a:pt x="247583" y="219868"/>
                  </a:lnTo>
                  <a:lnTo>
                    <a:pt x="261895" y="241105"/>
                  </a:lnTo>
                  <a:lnTo>
                    <a:pt x="267143" y="267081"/>
                  </a:lnTo>
                  <a:lnTo>
                    <a:pt x="260333" y="309310"/>
                  </a:lnTo>
                  <a:lnTo>
                    <a:pt x="241371" y="345985"/>
                  </a:lnTo>
                  <a:lnTo>
                    <a:pt x="212457" y="374907"/>
                  </a:lnTo>
                  <a:lnTo>
                    <a:pt x="175792" y="393873"/>
                  </a:lnTo>
                  <a:lnTo>
                    <a:pt x="133577" y="400685"/>
                  </a:lnTo>
                  <a:lnTo>
                    <a:pt x="6467880" y="400685"/>
                  </a:lnTo>
                  <a:lnTo>
                    <a:pt x="6467880" y="200279"/>
                  </a:lnTo>
                  <a:close/>
                </a:path>
                <a:path w="6468109" h="3010535">
                  <a:moveTo>
                    <a:pt x="6200672" y="0"/>
                  </a:moveTo>
                  <a:lnTo>
                    <a:pt x="6200672" y="133477"/>
                  </a:lnTo>
                  <a:lnTo>
                    <a:pt x="6334276" y="133477"/>
                  </a:lnTo>
                  <a:lnTo>
                    <a:pt x="6334276" y="66675"/>
                  </a:lnTo>
                  <a:lnTo>
                    <a:pt x="6267474" y="66675"/>
                  </a:lnTo>
                  <a:lnTo>
                    <a:pt x="6241498" y="61436"/>
                  </a:lnTo>
                  <a:lnTo>
                    <a:pt x="6220261" y="47148"/>
                  </a:lnTo>
                  <a:lnTo>
                    <a:pt x="6205930" y="25955"/>
                  </a:lnTo>
                  <a:lnTo>
                    <a:pt x="6200672" y="0"/>
                  </a:lnTo>
                  <a:close/>
                </a:path>
                <a:path w="6468109" h="3010535">
                  <a:moveTo>
                    <a:pt x="6334276" y="0"/>
                  </a:moveTo>
                  <a:lnTo>
                    <a:pt x="6329035" y="25955"/>
                  </a:lnTo>
                  <a:lnTo>
                    <a:pt x="6314734" y="47148"/>
                  </a:lnTo>
                  <a:lnTo>
                    <a:pt x="6293503" y="61436"/>
                  </a:lnTo>
                  <a:lnTo>
                    <a:pt x="6267474" y="66675"/>
                  </a:lnTo>
                  <a:lnTo>
                    <a:pt x="6334276" y="66675"/>
                  </a:lnTo>
                  <a:lnTo>
                    <a:pt x="6334276" y="0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4165" y="3210814"/>
              <a:ext cx="6334760" cy="534670"/>
            </a:xfrm>
            <a:custGeom>
              <a:avLst/>
              <a:gdLst/>
              <a:ahLst/>
              <a:cxnLst/>
              <a:rect l="l" t="t" r="r" b="b"/>
              <a:pathLst>
                <a:path w="6334759" h="534670">
                  <a:moveTo>
                    <a:pt x="66776" y="333883"/>
                  </a:moveTo>
                  <a:lnTo>
                    <a:pt x="40783" y="339141"/>
                  </a:lnTo>
                  <a:lnTo>
                    <a:pt x="19557" y="353472"/>
                  </a:lnTo>
                  <a:lnTo>
                    <a:pt x="5247" y="374709"/>
                  </a:lnTo>
                  <a:lnTo>
                    <a:pt x="0" y="400685"/>
                  </a:lnTo>
                  <a:lnTo>
                    <a:pt x="0" y="534288"/>
                  </a:lnTo>
                  <a:lnTo>
                    <a:pt x="42215" y="527477"/>
                  </a:lnTo>
                  <a:lnTo>
                    <a:pt x="78880" y="508511"/>
                  </a:lnTo>
                  <a:lnTo>
                    <a:pt x="107794" y="479589"/>
                  </a:lnTo>
                  <a:lnTo>
                    <a:pt x="126756" y="442914"/>
                  </a:lnTo>
                  <a:lnTo>
                    <a:pt x="133565" y="400685"/>
                  </a:lnTo>
                  <a:lnTo>
                    <a:pt x="128318" y="374709"/>
                  </a:lnTo>
                  <a:lnTo>
                    <a:pt x="114006" y="353472"/>
                  </a:lnTo>
                  <a:lnTo>
                    <a:pt x="92776" y="339141"/>
                  </a:lnTo>
                  <a:lnTo>
                    <a:pt x="66776" y="333883"/>
                  </a:lnTo>
                  <a:close/>
                </a:path>
                <a:path w="6334759" h="534670">
                  <a:moveTo>
                    <a:pt x="6334302" y="133603"/>
                  </a:moveTo>
                  <a:lnTo>
                    <a:pt x="6200698" y="133603"/>
                  </a:lnTo>
                  <a:lnTo>
                    <a:pt x="6200698" y="267081"/>
                  </a:lnTo>
                  <a:lnTo>
                    <a:pt x="6242927" y="260270"/>
                  </a:lnTo>
                  <a:lnTo>
                    <a:pt x="6279603" y="241311"/>
                  </a:lnTo>
                  <a:lnTo>
                    <a:pt x="6308524" y="212409"/>
                  </a:lnTo>
                  <a:lnTo>
                    <a:pt x="6327491" y="175771"/>
                  </a:lnTo>
                  <a:lnTo>
                    <a:pt x="6334302" y="133603"/>
                  </a:lnTo>
                  <a:close/>
                </a:path>
                <a:path w="6334759" h="534670">
                  <a:moveTo>
                    <a:pt x="6200698" y="0"/>
                  </a:moveTo>
                  <a:lnTo>
                    <a:pt x="6158469" y="6811"/>
                  </a:lnTo>
                  <a:lnTo>
                    <a:pt x="6121794" y="25777"/>
                  </a:lnTo>
                  <a:lnTo>
                    <a:pt x="6092872" y="54699"/>
                  </a:lnTo>
                  <a:lnTo>
                    <a:pt x="6073906" y="91374"/>
                  </a:lnTo>
                  <a:lnTo>
                    <a:pt x="6067094" y="133603"/>
                  </a:lnTo>
                  <a:lnTo>
                    <a:pt x="6072353" y="159559"/>
                  </a:lnTo>
                  <a:lnTo>
                    <a:pt x="6086684" y="180752"/>
                  </a:lnTo>
                  <a:lnTo>
                    <a:pt x="6107921" y="195040"/>
                  </a:lnTo>
                  <a:lnTo>
                    <a:pt x="6133896" y="200278"/>
                  </a:lnTo>
                  <a:lnTo>
                    <a:pt x="6159925" y="195040"/>
                  </a:lnTo>
                  <a:lnTo>
                    <a:pt x="6181156" y="180752"/>
                  </a:lnTo>
                  <a:lnTo>
                    <a:pt x="6195458" y="159559"/>
                  </a:lnTo>
                  <a:lnTo>
                    <a:pt x="6200698" y="133603"/>
                  </a:lnTo>
                  <a:lnTo>
                    <a:pt x="6334302" y="133603"/>
                  </a:lnTo>
                  <a:lnTo>
                    <a:pt x="6327491" y="91374"/>
                  </a:lnTo>
                  <a:lnTo>
                    <a:pt x="6308524" y="54699"/>
                  </a:lnTo>
                  <a:lnTo>
                    <a:pt x="6279603" y="25777"/>
                  </a:lnTo>
                  <a:lnTo>
                    <a:pt x="6242927" y="6811"/>
                  </a:lnTo>
                  <a:lnTo>
                    <a:pt x="6200698" y="0"/>
                  </a:lnTo>
                  <a:close/>
                </a:path>
              </a:pathLst>
            </a:custGeom>
            <a:solidFill>
              <a:srgbClr val="C6A2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0586" y="3210814"/>
              <a:ext cx="6468110" cy="3144520"/>
            </a:xfrm>
            <a:custGeom>
              <a:avLst/>
              <a:gdLst/>
              <a:ahLst/>
              <a:cxnLst/>
              <a:rect l="l" t="t" r="r" b="b"/>
              <a:pathLst>
                <a:path w="6468109" h="3144520">
                  <a:moveTo>
                    <a:pt x="1" y="400685"/>
                  </a:moveTo>
                  <a:lnTo>
                    <a:pt x="6810" y="358455"/>
                  </a:lnTo>
                  <a:lnTo>
                    <a:pt x="25773" y="321780"/>
                  </a:lnTo>
                  <a:lnTo>
                    <a:pt x="54688" y="292858"/>
                  </a:lnTo>
                  <a:lnTo>
                    <a:pt x="91357" y="273892"/>
                  </a:lnTo>
                  <a:lnTo>
                    <a:pt x="133578" y="267081"/>
                  </a:lnTo>
                  <a:lnTo>
                    <a:pt x="6200673" y="267081"/>
                  </a:lnTo>
                  <a:lnTo>
                    <a:pt x="6200673" y="133603"/>
                  </a:lnTo>
                  <a:lnTo>
                    <a:pt x="6207484" y="91374"/>
                  </a:lnTo>
                  <a:lnTo>
                    <a:pt x="6226451" y="54699"/>
                  </a:lnTo>
                  <a:lnTo>
                    <a:pt x="6255372" y="25777"/>
                  </a:lnTo>
                  <a:lnTo>
                    <a:pt x="6292048" y="6811"/>
                  </a:lnTo>
                  <a:lnTo>
                    <a:pt x="6334277" y="0"/>
                  </a:lnTo>
                  <a:lnTo>
                    <a:pt x="6376506" y="6811"/>
                  </a:lnTo>
                  <a:lnTo>
                    <a:pt x="6413181" y="25777"/>
                  </a:lnTo>
                  <a:lnTo>
                    <a:pt x="6442103" y="54699"/>
                  </a:lnTo>
                  <a:lnTo>
                    <a:pt x="6461070" y="91374"/>
                  </a:lnTo>
                  <a:lnTo>
                    <a:pt x="6467881" y="133603"/>
                  </a:lnTo>
                  <a:lnTo>
                    <a:pt x="6467881" y="2743238"/>
                  </a:lnTo>
                  <a:lnTo>
                    <a:pt x="6461070" y="2785453"/>
                  </a:lnTo>
                  <a:lnTo>
                    <a:pt x="6442103" y="2822118"/>
                  </a:lnTo>
                  <a:lnTo>
                    <a:pt x="6413181" y="2851032"/>
                  </a:lnTo>
                  <a:lnTo>
                    <a:pt x="6376506" y="2869994"/>
                  </a:lnTo>
                  <a:lnTo>
                    <a:pt x="6334277" y="2876804"/>
                  </a:lnTo>
                  <a:lnTo>
                    <a:pt x="267144" y="2876804"/>
                  </a:lnTo>
                  <a:lnTo>
                    <a:pt x="267144" y="3010369"/>
                  </a:lnTo>
                  <a:lnTo>
                    <a:pt x="260334" y="3052591"/>
                  </a:lnTo>
                  <a:lnTo>
                    <a:pt x="241372" y="3089260"/>
                  </a:lnTo>
                  <a:lnTo>
                    <a:pt x="212458" y="3118175"/>
                  </a:lnTo>
                  <a:lnTo>
                    <a:pt x="175793" y="3137138"/>
                  </a:lnTo>
                  <a:lnTo>
                    <a:pt x="133578" y="3143948"/>
                  </a:lnTo>
                  <a:lnTo>
                    <a:pt x="91357" y="3137138"/>
                  </a:lnTo>
                  <a:lnTo>
                    <a:pt x="54688" y="3118175"/>
                  </a:lnTo>
                  <a:lnTo>
                    <a:pt x="25772" y="3089260"/>
                  </a:lnTo>
                  <a:lnTo>
                    <a:pt x="6809" y="3052591"/>
                  </a:lnTo>
                  <a:lnTo>
                    <a:pt x="0" y="3010369"/>
                  </a:lnTo>
                  <a:lnTo>
                    <a:pt x="1" y="400685"/>
                  </a:lnTo>
                  <a:close/>
                </a:path>
                <a:path w="6468109" h="3144520">
                  <a:moveTo>
                    <a:pt x="6200673" y="267081"/>
                  </a:moveTo>
                  <a:lnTo>
                    <a:pt x="6334277" y="267081"/>
                  </a:lnTo>
                  <a:lnTo>
                    <a:pt x="6376506" y="260270"/>
                  </a:lnTo>
                  <a:lnTo>
                    <a:pt x="6413181" y="241311"/>
                  </a:lnTo>
                  <a:lnTo>
                    <a:pt x="6442103" y="212409"/>
                  </a:lnTo>
                  <a:lnTo>
                    <a:pt x="6461070" y="175771"/>
                  </a:lnTo>
                  <a:lnTo>
                    <a:pt x="6467881" y="133603"/>
                  </a:lnTo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64910" y="3338068"/>
              <a:ext cx="146303" cy="14617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0587" y="3544697"/>
              <a:ext cx="267335" cy="2543175"/>
            </a:xfrm>
            <a:custGeom>
              <a:avLst/>
              <a:gdLst/>
              <a:ahLst/>
              <a:cxnLst/>
              <a:rect l="l" t="t" r="r" b="b"/>
              <a:pathLst>
                <a:path w="267335" h="2543175">
                  <a:moveTo>
                    <a:pt x="133577" y="200405"/>
                  </a:moveTo>
                  <a:lnTo>
                    <a:pt x="133577" y="66801"/>
                  </a:lnTo>
                  <a:lnTo>
                    <a:pt x="153135" y="19589"/>
                  </a:lnTo>
                  <a:lnTo>
                    <a:pt x="200353" y="0"/>
                  </a:lnTo>
                  <a:lnTo>
                    <a:pt x="226354" y="5258"/>
                  </a:lnTo>
                  <a:lnTo>
                    <a:pt x="247583" y="19589"/>
                  </a:lnTo>
                  <a:lnTo>
                    <a:pt x="261895" y="40826"/>
                  </a:lnTo>
                  <a:lnTo>
                    <a:pt x="267143" y="66801"/>
                  </a:lnTo>
                  <a:lnTo>
                    <a:pt x="260333" y="109031"/>
                  </a:lnTo>
                  <a:lnTo>
                    <a:pt x="241371" y="145706"/>
                  </a:lnTo>
                  <a:lnTo>
                    <a:pt x="212457" y="174628"/>
                  </a:lnTo>
                  <a:lnTo>
                    <a:pt x="175792" y="193594"/>
                  </a:lnTo>
                  <a:lnTo>
                    <a:pt x="133577" y="200405"/>
                  </a:lnTo>
                  <a:lnTo>
                    <a:pt x="91355" y="193594"/>
                  </a:lnTo>
                  <a:lnTo>
                    <a:pt x="54687" y="174628"/>
                  </a:lnTo>
                  <a:lnTo>
                    <a:pt x="25772" y="145706"/>
                  </a:lnTo>
                  <a:lnTo>
                    <a:pt x="6809" y="109031"/>
                  </a:lnTo>
                  <a:lnTo>
                    <a:pt x="0" y="66801"/>
                  </a:lnTo>
                </a:path>
                <a:path w="267335" h="2543175">
                  <a:moveTo>
                    <a:pt x="267143" y="66801"/>
                  </a:moveTo>
                  <a:lnTo>
                    <a:pt x="267143" y="2542921"/>
                  </a:lnTo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46963" y="3762502"/>
            <a:ext cx="6101715" cy="20133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" algn="ctr">
              <a:lnSpc>
                <a:spcPct val="100000"/>
              </a:lnSpc>
              <a:spcBef>
                <a:spcPts val="100"/>
              </a:spcBef>
            </a:pPr>
            <a:r>
              <a:rPr sz="1800" b="1" spc="-10">
                <a:latin typeface="Calibri"/>
                <a:cs typeface="Calibri"/>
              </a:rPr>
              <a:t>Challenge</a:t>
            </a:r>
            <a:endParaRPr sz="1800">
              <a:latin typeface="Calibri"/>
              <a:cs typeface="Calibri"/>
            </a:endParaRPr>
          </a:p>
          <a:p>
            <a:pPr marL="184785" marR="129539" indent="-172720" algn="just">
              <a:lnSpc>
                <a:spcPct val="100000"/>
              </a:lnSpc>
              <a:spcBef>
                <a:spcPts val="30"/>
              </a:spcBef>
              <a:buFont typeface="Wingdings"/>
              <a:buChar char=""/>
              <a:tabLst>
                <a:tab pos="185420" algn="l"/>
              </a:tabLst>
            </a:pPr>
            <a:r>
              <a:rPr sz="1400" spc="-5">
                <a:latin typeface="Calibri"/>
                <a:cs typeface="Calibri"/>
              </a:rPr>
              <a:t>The</a:t>
            </a:r>
            <a:r>
              <a:rPr sz="1400" spc="5">
                <a:latin typeface="Calibri"/>
                <a:cs typeface="Calibri"/>
              </a:rPr>
              <a:t> </a:t>
            </a:r>
            <a:r>
              <a:rPr sz="1400">
                <a:latin typeface="Calibri"/>
                <a:cs typeface="Calibri"/>
              </a:rPr>
              <a:t>main </a:t>
            </a:r>
            <a:r>
              <a:rPr sz="1400" spc="-5">
                <a:latin typeface="Calibri"/>
                <a:cs typeface="Calibri"/>
              </a:rPr>
              <a:t>challenge</a:t>
            </a:r>
            <a:r>
              <a:rPr sz="1400" spc="15">
                <a:latin typeface="Calibri"/>
                <a:cs typeface="Calibri"/>
              </a:rPr>
              <a:t> </a:t>
            </a:r>
            <a:r>
              <a:rPr lang="en-IN" sz="1400" spc="15">
                <a:latin typeface="Calibri"/>
                <a:cs typeface="Calibri"/>
              </a:rPr>
              <a:t>is to fix the lens , paint or by heater to produce more energy </a:t>
            </a:r>
            <a:r>
              <a:rPr sz="1400" spc="-5">
                <a:latin typeface="Calibri"/>
                <a:cs typeface="Calibri"/>
              </a:rPr>
              <a:t>becomes</a:t>
            </a:r>
            <a:r>
              <a:rPr sz="1400" spc="10">
                <a:latin typeface="Calibri"/>
                <a:cs typeface="Calibri"/>
              </a:rPr>
              <a:t> </a:t>
            </a:r>
            <a:r>
              <a:rPr sz="1400">
                <a:latin typeface="Calibri"/>
                <a:cs typeface="Calibri"/>
              </a:rPr>
              <a:t>a</a:t>
            </a:r>
            <a:r>
              <a:rPr sz="1400" spc="-5">
                <a:latin typeface="Calibri"/>
                <a:cs typeface="Calibri"/>
              </a:rPr>
              <a:t> critical </a:t>
            </a:r>
            <a:r>
              <a:rPr sz="1400" spc="-300">
                <a:latin typeface="Calibri"/>
                <a:cs typeface="Calibri"/>
              </a:rPr>
              <a:t> </a:t>
            </a:r>
            <a:r>
              <a:rPr sz="1400">
                <a:latin typeface="Calibri"/>
                <a:cs typeface="Calibri"/>
              </a:rPr>
              <a:t>issue.</a:t>
            </a:r>
            <a:r>
              <a:rPr lang="en-IN" sz="1400">
                <a:latin typeface="Calibri"/>
                <a:cs typeface="Calibri"/>
              </a:rPr>
              <a:t> More noise and battery storage.</a:t>
            </a:r>
            <a:endParaRPr sz="1400">
              <a:latin typeface="Calibri"/>
              <a:cs typeface="Calibri"/>
            </a:endParaRPr>
          </a:p>
          <a:p>
            <a:pPr marL="184785" marR="5080" indent="-172720" algn="just">
              <a:lnSpc>
                <a:spcPct val="100000"/>
              </a:lnSpc>
              <a:buFont typeface="Wingdings"/>
              <a:buChar char=""/>
              <a:tabLst>
                <a:tab pos="185420" algn="l"/>
              </a:tabLst>
            </a:pPr>
            <a:r>
              <a:rPr sz="1400" spc="-10">
                <a:latin typeface="Calibri"/>
                <a:cs typeface="Calibri"/>
              </a:rPr>
              <a:t>There</a:t>
            </a:r>
            <a:r>
              <a:rPr sz="1400" spc="20">
                <a:latin typeface="Calibri"/>
                <a:cs typeface="Calibri"/>
              </a:rPr>
              <a:t> </a:t>
            </a:r>
            <a:r>
              <a:rPr sz="1400" spc="-10">
                <a:latin typeface="Calibri"/>
                <a:cs typeface="Calibri"/>
              </a:rPr>
              <a:t>are</a:t>
            </a:r>
            <a:r>
              <a:rPr sz="1400" spc="-5">
                <a:latin typeface="Calibri"/>
                <a:cs typeface="Calibri"/>
              </a:rPr>
              <a:t> </a:t>
            </a:r>
            <a:r>
              <a:rPr lang="en-IN" sz="1400" spc="-5">
                <a:latin typeface="Calibri"/>
                <a:cs typeface="Calibri"/>
              </a:rPr>
              <a:t>three</a:t>
            </a:r>
            <a:r>
              <a:rPr sz="1400">
                <a:latin typeface="Calibri"/>
                <a:cs typeface="Calibri"/>
              </a:rPr>
              <a:t> </a:t>
            </a:r>
            <a:r>
              <a:rPr sz="1400" spc="-5">
                <a:latin typeface="Calibri"/>
                <a:cs typeface="Calibri"/>
              </a:rPr>
              <a:t>solutions</a:t>
            </a:r>
            <a:r>
              <a:rPr sz="1400" spc="10">
                <a:latin typeface="Calibri"/>
                <a:cs typeface="Calibri"/>
              </a:rPr>
              <a:t> </a:t>
            </a:r>
            <a:r>
              <a:rPr sz="1400" spc="-10">
                <a:latin typeface="Calibri"/>
                <a:cs typeface="Calibri"/>
              </a:rPr>
              <a:t>to</a:t>
            </a:r>
            <a:r>
              <a:rPr sz="1400" spc="5">
                <a:latin typeface="Calibri"/>
                <a:cs typeface="Calibri"/>
              </a:rPr>
              <a:t> </a:t>
            </a:r>
            <a:r>
              <a:rPr sz="1400" spc="-5">
                <a:latin typeface="Calibri"/>
                <a:cs typeface="Calibri"/>
              </a:rPr>
              <a:t>address</a:t>
            </a:r>
            <a:r>
              <a:rPr sz="1400" spc="15">
                <a:latin typeface="Calibri"/>
                <a:cs typeface="Calibri"/>
              </a:rPr>
              <a:t> </a:t>
            </a:r>
            <a:r>
              <a:rPr sz="1400" spc="-5">
                <a:latin typeface="Calibri"/>
                <a:cs typeface="Calibri"/>
              </a:rPr>
              <a:t>this</a:t>
            </a:r>
            <a:r>
              <a:rPr sz="1400" spc="20">
                <a:latin typeface="Calibri"/>
                <a:cs typeface="Calibri"/>
              </a:rPr>
              <a:t> </a:t>
            </a:r>
            <a:r>
              <a:rPr sz="1400" spc="-5">
                <a:latin typeface="Calibri"/>
                <a:cs typeface="Calibri"/>
              </a:rPr>
              <a:t>challenge,</a:t>
            </a:r>
            <a:r>
              <a:rPr sz="1400" spc="30">
                <a:latin typeface="Calibri"/>
                <a:cs typeface="Calibri"/>
              </a:rPr>
              <a:t> </a:t>
            </a:r>
            <a:r>
              <a:rPr sz="1400" spc="-10">
                <a:latin typeface="Calibri"/>
                <a:cs typeface="Calibri"/>
              </a:rPr>
              <a:t>first,</a:t>
            </a:r>
            <a:r>
              <a:rPr sz="1400" spc="-20">
                <a:latin typeface="Calibri"/>
                <a:cs typeface="Calibri"/>
              </a:rPr>
              <a:t> </a:t>
            </a:r>
            <a:r>
              <a:rPr sz="1400" spc="-5">
                <a:latin typeface="Calibri"/>
                <a:cs typeface="Calibri"/>
              </a:rPr>
              <a:t>the</a:t>
            </a:r>
            <a:r>
              <a:rPr sz="1400" spc="5">
                <a:latin typeface="Calibri"/>
                <a:cs typeface="Calibri"/>
              </a:rPr>
              <a:t> </a:t>
            </a:r>
            <a:r>
              <a:rPr lang="en-IN" sz="1400" spc="-5">
                <a:latin typeface="Calibri"/>
                <a:cs typeface="Calibri"/>
              </a:rPr>
              <a:t>lens , paint or heater </a:t>
            </a:r>
            <a:r>
              <a:rPr sz="1400" spc="-5">
                <a:latin typeface="Calibri"/>
                <a:cs typeface="Calibri"/>
              </a:rPr>
              <a:t>can</a:t>
            </a:r>
            <a:r>
              <a:rPr sz="1400" spc="5">
                <a:latin typeface="Calibri"/>
                <a:cs typeface="Calibri"/>
              </a:rPr>
              <a:t> </a:t>
            </a:r>
            <a:r>
              <a:rPr sz="1400" spc="-5">
                <a:latin typeface="Calibri"/>
                <a:cs typeface="Calibri"/>
              </a:rPr>
              <a:t>be</a:t>
            </a:r>
            <a:r>
              <a:rPr lang="en-IN" sz="1400" spc="5">
                <a:latin typeface="Calibri"/>
                <a:cs typeface="Calibri"/>
              </a:rPr>
              <a:t> fixed in the turbine</a:t>
            </a:r>
            <a:r>
              <a:rPr lang="en-IN" sz="1400" spc="-5">
                <a:latin typeface="Calibri"/>
                <a:cs typeface="Calibri"/>
              </a:rPr>
              <a:t> </a:t>
            </a:r>
            <a:r>
              <a:rPr sz="1400" spc="-5">
                <a:latin typeface="Calibri"/>
                <a:cs typeface="Calibri"/>
              </a:rPr>
              <a:t>manually</a:t>
            </a:r>
            <a:r>
              <a:rPr lang="en-IN" sz="1400" spc="5">
                <a:latin typeface="Calibri"/>
                <a:cs typeface="Calibri"/>
              </a:rPr>
              <a:t>. </a:t>
            </a:r>
            <a:r>
              <a:rPr sz="1400" spc="-5">
                <a:latin typeface="Calibri"/>
                <a:cs typeface="Calibri"/>
              </a:rPr>
              <a:t>This</a:t>
            </a:r>
            <a:r>
              <a:rPr sz="1400" spc="15">
                <a:latin typeface="Calibri"/>
                <a:cs typeface="Calibri"/>
              </a:rPr>
              <a:t> </a:t>
            </a:r>
            <a:r>
              <a:rPr sz="1400" spc="-15">
                <a:latin typeface="Calibri"/>
                <a:cs typeface="Calibri"/>
              </a:rPr>
              <a:t>makes</a:t>
            </a:r>
            <a:r>
              <a:rPr sz="1400">
                <a:latin typeface="Calibri"/>
                <a:cs typeface="Calibri"/>
              </a:rPr>
              <a:t> </a:t>
            </a:r>
            <a:r>
              <a:rPr lang="en-IN" sz="1400" spc="-10">
                <a:latin typeface="Calibri"/>
                <a:cs typeface="Calibri"/>
              </a:rPr>
              <a:t>the turbine </a:t>
            </a:r>
            <a:r>
              <a:rPr sz="1400" spc="-10">
                <a:latin typeface="Calibri"/>
                <a:cs typeface="Calibri"/>
              </a:rPr>
              <a:t>to</a:t>
            </a:r>
            <a:r>
              <a:rPr lang="en-IN" sz="1400" spc="-10">
                <a:latin typeface="Calibri"/>
                <a:cs typeface="Calibri"/>
              </a:rPr>
              <a:t> produce more energy.</a:t>
            </a:r>
          </a:p>
          <a:p>
            <a:pPr marL="184785" marR="5080" indent="-172720" algn="just">
              <a:lnSpc>
                <a:spcPct val="100000"/>
              </a:lnSpc>
              <a:buFont typeface="Wingdings"/>
              <a:buChar char=""/>
              <a:tabLst>
                <a:tab pos="185420" algn="l"/>
              </a:tabLst>
            </a:pPr>
            <a:r>
              <a:rPr lang="en-IN" sz="1400" b="1" spc="-10">
                <a:latin typeface="Calibri"/>
                <a:cs typeface="Calibri"/>
              </a:rPr>
              <a:t>Firstly, fixing the lens , paint , or heater to produce more energy.</a:t>
            </a:r>
            <a:endParaRPr sz="1400" b="1">
              <a:latin typeface="Calibri"/>
              <a:cs typeface="Calibri"/>
            </a:endParaRPr>
          </a:p>
          <a:p>
            <a:pPr marL="184785" marR="228600" indent="-172720" algn="just">
              <a:lnSpc>
                <a:spcPct val="100000"/>
              </a:lnSpc>
              <a:buFont typeface="Wingdings"/>
              <a:buChar char=""/>
              <a:tabLst>
                <a:tab pos="185420" algn="l"/>
              </a:tabLst>
            </a:pPr>
            <a:r>
              <a:rPr sz="1400" b="1" spc="-10">
                <a:latin typeface="Calibri"/>
                <a:cs typeface="Calibri"/>
              </a:rPr>
              <a:t>Second</a:t>
            </a:r>
            <a:r>
              <a:rPr sz="1400" spc="-10">
                <a:latin typeface="Calibri"/>
                <a:cs typeface="Calibri"/>
              </a:rPr>
              <a:t>,</a:t>
            </a:r>
            <a:r>
              <a:rPr lang="en-IN" sz="1400" spc="-5">
                <a:latin typeface="Calibri"/>
                <a:cs typeface="Calibri"/>
              </a:rPr>
              <a:t> </a:t>
            </a:r>
            <a:r>
              <a:rPr lang="en-IN" sz="1400" b="1" spc="-5">
                <a:latin typeface="Calibri"/>
                <a:cs typeface="Calibri"/>
              </a:rPr>
              <a:t>due to noise reduction dampers are used to reduce the noise.</a:t>
            </a:r>
            <a:r>
              <a:rPr sz="1400" b="1" spc="10">
                <a:latin typeface="Calibri"/>
                <a:cs typeface="Calibri"/>
              </a:rPr>
              <a:t> </a:t>
            </a:r>
            <a:endParaRPr lang="en-IN" sz="1400" b="1" spc="10">
              <a:latin typeface="Calibri"/>
              <a:cs typeface="Calibri"/>
            </a:endParaRPr>
          </a:p>
          <a:p>
            <a:pPr marL="184785" marR="228600" indent="-172720" algn="just">
              <a:lnSpc>
                <a:spcPct val="100000"/>
              </a:lnSpc>
              <a:buFont typeface="Wingdings"/>
              <a:buChar char=""/>
              <a:tabLst>
                <a:tab pos="185420" algn="l"/>
              </a:tabLst>
            </a:pPr>
            <a:r>
              <a:rPr lang="en-IN" sz="1400" b="1" spc="10">
                <a:latin typeface="Calibri"/>
                <a:cs typeface="Calibri"/>
              </a:rPr>
              <a:t>Thirdly, using lithium-battery to store energy.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E83FB-C0DE-8051-8589-C3E494452BD3}"/>
              </a:ext>
            </a:extLst>
          </p:cNvPr>
          <p:cNvSpPr txBox="1"/>
          <p:nvPr/>
        </p:nvSpPr>
        <p:spPr>
          <a:xfrm>
            <a:off x="11849346" y="64127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9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7103E4-7B6E-DEA0-C2A4-1B64B2A5FB13}"/>
              </a:ext>
            </a:extLst>
          </p:cNvPr>
          <p:cNvSpPr txBox="1"/>
          <p:nvPr/>
        </p:nvSpPr>
        <p:spPr>
          <a:xfrm>
            <a:off x="5702397" y="6447028"/>
            <a:ext cx="1027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spc="-20">
                <a:solidFill>
                  <a:schemeClr val="bg1"/>
                </a:solidFill>
                <a:latin typeface="+mn-lt"/>
              </a:rPr>
              <a:t>SPARKATHON</a:t>
            </a:r>
          </a:p>
          <a:p>
            <a:endParaRPr lang="en-IN" sz="1200" b="1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12C593-2C15-DB2C-DE39-5EA394F78A9A}"/>
              </a:ext>
            </a:extLst>
          </p:cNvPr>
          <p:cNvSpPr txBox="1"/>
          <p:nvPr/>
        </p:nvSpPr>
        <p:spPr>
          <a:xfrm>
            <a:off x="6989440" y="5903206"/>
            <a:ext cx="1586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Noise dampers</a:t>
            </a:r>
          </a:p>
        </p:txBody>
      </p:sp>
      <p:pic>
        <p:nvPicPr>
          <p:cNvPr id="51" name="Picture 6">
            <a:extLst>
              <a:ext uri="{FF2B5EF4-FFF2-40B4-BE49-F238E27FC236}">
                <a16:creationId xmlns:a16="http://schemas.microsoft.com/office/drawing/2014/main" id="{002D35EE-FD2A-03DF-85CA-7610C89DF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402" y="4009363"/>
            <a:ext cx="1766283" cy="194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7834F13-8D48-669E-DDED-099F64D18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613" y="516120"/>
            <a:ext cx="30988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12130DF-D2CF-2AED-93AD-82DDA091FB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727" y="842116"/>
            <a:ext cx="2278802" cy="227880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2F2A6985-26C4-AEDA-4D44-A1E85FCF7E16}"/>
              </a:ext>
            </a:extLst>
          </p:cNvPr>
          <p:cNvSpPr txBox="1"/>
          <p:nvPr/>
        </p:nvSpPr>
        <p:spPr>
          <a:xfrm>
            <a:off x="6778141" y="3208401"/>
            <a:ext cx="219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Wind Turbine Nacelle</a:t>
            </a:r>
          </a:p>
        </p:txBody>
      </p:sp>
      <p:grpSp>
        <p:nvGrpSpPr>
          <p:cNvPr id="55" name="object 12">
            <a:extLst>
              <a:ext uri="{FF2B5EF4-FFF2-40B4-BE49-F238E27FC236}">
                <a16:creationId xmlns:a16="http://schemas.microsoft.com/office/drawing/2014/main" id="{14E378EB-B434-2C29-4DE0-22B6EA3094E6}"/>
              </a:ext>
            </a:extLst>
          </p:cNvPr>
          <p:cNvGrpSpPr/>
          <p:nvPr/>
        </p:nvGrpSpPr>
        <p:grpSpPr>
          <a:xfrm>
            <a:off x="58001" y="443611"/>
            <a:ext cx="6480810" cy="3157220"/>
            <a:chOff x="64236" y="3204464"/>
            <a:chExt cx="6480810" cy="3157220"/>
          </a:xfrm>
        </p:grpSpPr>
        <p:sp>
          <p:nvSpPr>
            <p:cNvPr id="56" name="object 13">
              <a:extLst>
                <a:ext uri="{FF2B5EF4-FFF2-40B4-BE49-F238E27FC236}">
                  <a16:creationId xmlns:a16="http://schemas.microsoft.com/office/drawing/2014/main" id="{4A73983A-1509-04A6-FFB3-E8131CC149C4}"/>
                </a:ext>
              </a:extLst>
            </p:cNvPr>
            <p:cNvSpPr/>
            <p:nvPr/>
          </p:nvSpPr>
          <p:spPr>
            <a:xfrm>
              <a:off x="70587" y="3344418"/>
              <a:ext cx="6468110" cy="3010535"/>
            </a:xfrm>
            <a:custGeom>
              <a:avLst/>
              <a:gdLst/>
              <a:ahLst/>
              <a:cxnLst/>
              <a:rect l="l" t="t" r="r" b="b"/>
              <a:pathLst>
                <a:path w="6468109" h="3010535">
                  <a:moveTo>
                    <a:pt x="6467880" y="0"/>
                  </a:moveTo>
                  <a:lnTo>
                    <a:pt x="6461068" y="42167"/>
                  </a:lnTo>
                  <a:lnTo>
                    <a:pt x="6442102" y="78805"/>
                  </a:lnTo>
                  <a:lnTo>
                    <a:pt x="6413180" y="107707"/>
                  </a:lnTo>
                  <a:lnTo>
                    <a:pt x="6376505" y="126666"/>
                  </a:lnTo>
                  <a:lnTo>
                    <a:pt x="6334276" y="133477"/>
                  </a:lnTo>
                  <a:lnTo>
                    <a:pt x="133577" y="133477"/>
                  </a:lnTo>
                  <a:lnTo>
                    <a:pt x="91355" y="140288"/>
                  </a:lnTo>
                  <a:lnTo>
                    <a:pt x="54687" y="159254"/>
                  </a:lnTo>
                  <a:lnTo>
                    <a:pt x="25772" y="188176"/>
                  </a:lnTo>
                  <a:lnTo>
                    <a:pt x="6809" y="224851"/>
                  </a:lnTo>
                  <a:lnTo>
                    <a:pt x="0" y="267081"/>
                  </a:lnTo>
                  <a:lnTo>
                    <a:pt x="0" y="2876765"/>
                  </a:lnTo>
                  <a:lnTo>
                    <a:pt x="6809" y="2918987"/>
                  </a:lnTo>
                  <a:lnTo>
                    <a:pt x="25772" y="2955656"/>
                  </a:lnTo>
                  <a:lnTo>
                    <a:pt x="54687" y="2984571"/>
                  </a:lnTo>
                  <a:lnTo>
                    <a:pt x="91355" y="3003534"/>
                  </a:lnTo>
                  <a:lnTo>
                    <a:pt x="133577" y="3010344"/>
                  </a:lnTo>
                  <a:lnTo>
                    <a:pt x="175792" y="3003534"/>
                  </a:lnTo>
                  <a:lnTo>
                    <a:pt x="212457" y="2984571"/>
                  </a:lnTo>
                  <a:lnTo>
                    <a:pt x="241371" y="2955656"/>
                  </a:lnTo>
                  <a:lnTo>
                    <a:pt x="260333" y="2918987"/>
                  </a:lnTo>
                  <a:lnTo>
                    <a:pt x="267143" y="2876765"/>
                  </a:lnTo>
                  <a:lnTo>
                    <a:pt x="267143" y="2743200"/>
                  </a:lnTo>
                  <a:lnTo>
                    <a:pt x="6334276" y="2743200"/>
                  </a:lnTo>
                  <a:lnTo>
                    <a:pt x="6376505" y="2736390"/>
                  </a:lnTo>
                  <a:lnTo>
                    <a:pt x="6413180" y="2717428"/>
                  </a:lnTo>
                  <a:lnTo>
                    <a:pt x="6442102" y="2688514"/>
                  </a:lnTo>
                  <a:lnTo>
                    <a:pt x="6461068" y="2651849"/>
                  </a:lnTo>
                  <a:lnTo>
                    <a:pt x="6467880" y="2609634"/>
                  </a:lnTo>
                  <a:lnTo>
                    <a:pt x="6467880" y="400685"/>
                  </a:lnTo>
                  <a:lnTo>
                    <a:pt x="133577" y="400685"/>
                  </a:lnTo>
                  <a:lnTo>
                    <a:pt x="133577" y="267081"/>
                  </a:lnTo>
                  <a:lnTo>
                    <a:pt x="138824" y="241105"/>
                  </a:lnTo>
                  <a:lnTo>
                    <a:pt x="153135" y="219868"/>
                  </a:lnTo>
                  <a:lnTo>
                    <a:pt x="174360" y="205537"/>
                  </a:lnTo>
                  <a:lnTo>
                    <a:pt x="200353" y="200279"/>
                  </a:lnTo>
                  <a:lnTo>
                    <a:pt x="6467880" y="200279"/>
                  </a:lnTo>
                  <a:lnTo>
                    <a:pt x="6467880" y="0"/>
                  </a:lnTo>
                  <a:close/>
                </a:path>
                <a:path w="6468109" h="3010535">
                  <a:moveTo>
                    <a:pt x="6467880" y="200279"/>
                  </a:moveTo>
                  <a:lnTo>
                    <a:pt x="200353" y="200279"/>
                  </a:lnTo>
                  <a:lnTo>
                    <a:pt x="226354" y="205537"/>
                  </a:lnTo>
                  <a:lnTo>
                    <a:pt x="247583" y="219868"/>
                  </a:lnTo>
                  <a:lnTo>
                    <a:pt x="261895" y="241105"/>
                  </a:lnTo>
                  <a:lnTo>
                    <a:pt x="267143" y="267081"/>
                  </a:lnTo>
                  <a:lnTo>
                    <a:pt x="260333" y="309310"/>
                  </a:lnTo>
                  <a:lnTo>
                    <a:pt x="241371" y="345985"/>
                  </a:lnTo>
                  <a:lnTo>
                    <a:pt x="212457" y="374907"/>
                  </a:lnTo>
                  <a:lnTo>
                    <a:pt x="175792" y="393873"/>
                  </a:lnTo>
                  <a:lnTo>
                    <a:pt x="133577" y="400685"/>
                  </a:lnTo>
                  <a:lnTo>
                    <a:pt x="6467880" y="400685"/>
                  </a:lnTo>
                  <a:lnTo>
                    <a:pt x="6467880" y="200279"/>
                  </a:lnTo>
                  <a:close/>
                </a:path>
                <a:path w="6468109" h="3010535">
                  <a:moveTo>
                    <a:pt x="6200672" y="0"/>
                  </a:moveTo>
                  <a:lnTo>
                    <a:pt x="6200672" y="133477"/>
                  </a:lnTo>
                  <a:lnTo>
                    <a:pt x="6334276" y="133477"/>
                  </a:lnTo>
                  <a:lnTo>
                    <a:pt x="6334276" y="66675"/>
                  </a:lnTo>
                  <a:lnTo>
                    <a:pt x="6267474" y="66675"/>
                  </a:lnTo>
                  <a:lnTo>
                    <a:pt x="6241498" y="61436"/>
                  </a:lnTo>
                  <a:lnTo>
                    <a:pt x="6220261" y="47148"/>
                  </a:lnTo>
                  <a:lnTo>
                    <a:pt x="6205930" y="25955"/>
                  </a:lnTo>
                  <a:lnTo>
                    <a:pt x="6200672" y="0"/>
                  </a:lnTo>
                  <a:close/>
                </a:path>
                <a:path w="6468109" h="3010535">
                  <a:moveTo>
                    <a:pt x="6334276" y="0"/>
                  </a:moveTo>
                  <a:lnTo>
                    <a:pt x="6329035" y="25955"/>
                  </a:lnTo>
                  <a:lnTo>
                    <a:pt x="6314734" y="47148"/>
                  </a:lnTo>
                  <a:lnTo>
                    <a:pt x="6293503" y="61436"/>
                  </a:lnTo>
                  <a:lnTo>
                    <a:pt x="6267474" y="66675"/>
                  </a:lnTo>
                  <a:lnTo>
                    <a:pt x="6334276" y="66675"/>
                  </a:lnTo>
                  <a:lnTo>
                    <a:pt x="6334276" y="0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14">
              <a:extLst>
                <a:ext uri="{FF2B5EF4-FFF2-40B4-BE49-F238E27FC236}">
                  <a16:creationId xmlns:a16="http://schemas.microsoft.com/office/drawing/2014/main" id="{E83AF29D-D36A-90A1-D8E9-085C25B28336}"/>
                </a:ext>
              </a:extLst>
            </p:cNvPr>
            <p:cNvSpPr/>
            <p:nvPr/>
          </p:nvSpPr>
          <p:spPr>
            <a:xfrm>
              <a:off x="204165" y="3210814"/>
              <a:ext cx="6334760" cy="534670"/>
            </a:xfrm>
            <a:custGeom>
              <a:avLst/>
              <a:gdLst/>
              <a:ahLst/>
              <a:cxnLst/>
              <a:rect l="l" t="t" r="r" b="b"/>
              <a:pathLst>
                <a:path w="6334759" h="534670">
                  <a:moveTo>
                    <a:pt x="66776" y="333883"/>
                  </a:moveTo>
                  <a:lnTo>
                    <a:pt x="40783" y="339141"/>
                  </a:lnTo>
                  <a:lnTo>
                    <a:pt x="19557" y="353472"/>
                  </a:lnTo>
                  <a:lnTo>
                    <a:pt x="5247" y="374709"/>
                  </a:lnTo>
                  <a:lnTo>
                    <a:pt x="0" y="400685"/>
                  </a:lnTo>
                  <a:lnTo>
                    <a:pt x="0" y="534288"/>
                  </a:lnTo>
                  <a:lnTo>
                    <a:pt x="42215" y="527477"/>
                  </a:lnTo>
                  <a:lnTo>
                    <a:pt x="78880" y="508511"/>
                  </a:lnTo>
                  <a:lnTo>
                    <a:pt x="107794" y="479589"/>
                  </a:lnTo>
                  <a:lnTo>
                    <a:pt x="126756" y="442914"/>
                  </a:lnTo>
                  <a:lnTo>
                    <a:pt x="133565" y="400685"/>
                  </a:lnTo>
                  <a:lnTo>
                    <a:pt x="128318" y="374709"/>
                  </a:lnTo>
                  <a:lnTo>
                    <a:pt x="114006" y="353472"/>
                  </a:lnTo>
                  <a:lnTo>
                    <a:pt x="92776" y="339141"/>
                  </a:lnTo>
                  <a:lnTo>
                    <a:pt x="66776" y="333883"/>
                  </a:lnTo>
                  <a:close/>
                </a:path>
                <a:path w="6334759" h="534670">
                  <a:moveTo>
                    <a:pt x="6334302" y="133603"/>
                  </a:moveTo>
                  <a:lnTo>
                    <a:pt x="6200698" y="133603"/>
                  </a:lnTo>
                  <a:lnTo>
                    <a:pt x="6200698" y="267081"/>
                  </a:lnTo>
                  <a:lnTo>
                    <a:pt x="6242927" y="260270"/>
                  </a:lnTo>
                  <a:lnTo>
                    <a:pt x="6279603" y="241311"/>
                  </a:lnTo>
                  <a:lnTo>
                    <a:pt x="6308524" y="212409"/>
                  </a:lnTo>
                  <a:lnTo>
                    <a:pt x="6327491" y="175771"/>
                  </a:lnTo>
                  <a:lnTo>
                    <a:pt x="6334302" y="133603"/>
                  </a:lnTo>
                  <a:close/>
                </a:path>
                <a:path w="6334759" h="534670">
                  <a:moveTo>
                    <a:pt x="6200698" y="0"/>
                  </a:moveTo>
                  <a:lnTo>
                    <a:pt x="6158469" y="6811"/>
                  </a:lnTo>
                  <a:lnTo>
                    <a:pt x="6121794" y="25777"/>
                  </a:lnTo>
                  <a:lnTo>
                    <a:pt x="6092872" y="54699"/>
                  </a:lnTo>
                  <a:lnTo>
                    <a:pt x="6073906" y="91374"/>
                  </a:lnTo>
                  <a:lnTo>
                    <a:pt x="6067094" y="133603"/>
                  </a:lnTo>
                  <a:lnTo>
                    <a:pt x="6072353" y="159559"/>
                  </a:lnTo>
                  <a:lnTo>
                    <a:pt x="6086684" y="180752"/>
                  </a:lnTo>
                  <a:lnTo>
                    <a:pt x="6107921" y="195040"/>
                  </a:lnTo>
                  <a:lnTo>
                    <a:pt x="6133896" y="200278"/>
                  </a:lnTo>
                  <a:lnTo>
                    <a:pt x="6159925" y="195040"/>
                  </a:lnTo>
                  <a:lnTo>
                    <a:pt x="6181156" y="180752"/>
                  </a:lnTo>
                  <a:lnTo>
                    <a:pt x="6195458" y="159559"/>
                  </a:lnTo>
                  <a:lnTo>
                    <a:pt x="6200698" y="133603"/>
                  </a:lnTo>
                  <a:lnTo>
                    <a:pt x="6334302" y="133603"/>
                  </a:lnTo>
                  <a:lnTo>
                    <a:pt x="6327491" y="91374"/>
                  </a:lnTo>
                  <a:lnTo>
                    <a:pt x="6308524" y="54699"/>
                  </a:lnTo>
                  <a:lnTo>
                    <a:pt x="6279603" y="25777"/>
                  </a:lnTo>
                  <a:lnTo>
                    <a:pt x="6242927" y="6811"/>
                  </a:lnTo>
                  <a:lnTo>
                    <a:pt x="6200698" y="0"/>
                  </a:lnTo>
                  <a:close/>
                </a:path>
              </a:pathLst>
            </a:custGeom>
            <a:solidFill>
              <a:srgbClr val="C6A2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15">
              <a:extLst>
                <a:ext uri="{FF2B5EF4-FFF2-40B4-BE49-F238E27FC236}">
                  <a16:creationId xmlns:a16="http://schemas.microsoft.com/office/drawing/2014/main" id="{5B4CDF94-CDC0-5300-0BCB-CFFF6CADE2C5}"/>
                </a:ext>
              </a:extLst>
            </p:cNvPr>
            <p:cNvSpPr/>
            <p:nvPr/>
          </p:nvSpPr>
          <p:spPr>
            <a:xfrm>
              <a:off x="70586" y="3210814"/>
              <a:ext cx="6468110" cy="3144520"/>
            </a:xfrm>
            <a:custGeom>
              <a:avLst/>
              <a:gdLst/>
              <a:ahLst/>
              <a:cxnLst/>
              <a:rect l="l" t="t" r="r" b="b"/>
              <a:pathLst>
                <a:path w="6468109" h="3144520">
                  <a:moveTo>
                    <a:pt x="1" y="400685"/>
                  </a:moveTo>
                  <a:lnTo>
                    <a:pt x="6810" y="358455"/>
                  </a:lnTo>
                  <a:lnTo>
                    <a:pt x="25773" y="321780"/>
                  </a:lnTo>
                  <a:lnTo>
                    <a:pt x="54688" y="292858"/>
                  </a:lnTo>
                  <a:lnTo>
                    <a:pt x="91357" y="273892"/>
                  </a:lnTo>
                  <a:lnTo>
                    <a:pt x="133578" y="267081"/>
                  </a:lnTo>
                  <a:lnTo>
                    <a:pt x="6200673" y="267081"/>
                  </a:lnTo>
                  <a:lnTo>
                    <a:pt x="6200673" y="133603"/>
                  </a:lnTo>
                  <a:lnTo>
                    <a:pt x="6207484" y="91374"/>
                  </a:lnTo>
                  <a:lnTo>
                    <a:pt x="6226451" y="54699"/>
                  </a:lnTo>
                  <a:lnTo>
                    <a:pt x="6255372" y="25777"/>
                  </a:lnTo>
                  <a:lnTo>
                    <a:pt x="6292048" y="6811"/>
                  </a:lnTo>
                  <a:lnTo>
                    <a:pt x="6334277" y="0"/>
                  </a:lnTo>
                  <a:lnTo>
                    <a:pt x="6376506" y="6811"/>
                  </a:lnTo>
                  <a:lnTo>
                    <a:pt x="6413181" y="25777"/>
                  </a:lnTo>
                  <a:lnTo>
                    <a:pt x="6442103" y="54699"/>
                  </a:lnTo>
                  <a:lnTo>
                    <a:pt x="6461070" y="91374"/>
                  </a:lnTo>
                  <a:lnTo>
                    <a:pt x="6467881" y="133603"/>
                  </a:lnTo>
                  <a:lnTo>
                    <a:pt x="6467881" y="2743238"/>
                  </a:lnTo>
                  <a:lnTo>
                    <a:pt x="6461070" y="2785453"/>
                  </a:lnTo>
                  <a:lnTo>
                    <a:pt x="6442103" y="2822118"/>
                  </a:lnTo>
                  <a:lnTo>
                    <a:pt x="6413181" y="2851032"/>
                  </a:lnTo>
                  <a:lnTo>
                    <a:pt x="6376506" y="2869994"/>
                  </a:lnTo>
                  <a:lnTo>
                    <a:pt x="6334277" y="2876804"/>
                  </a:lnTo>
                  <a:lnTo>
                    <a:pt x="267144" y="2876804"/>
                  </a:lnTo>
                  <a:lnTo>
                    <a:pt x="267144" y="3010369"/>
                  </a:lnTo>
                  <a:lnTo>
                    <a:pt x="260334" y="3052591"/>
                  </a:lnTo>
                  <a:lnTo>
                    <a:pt x="241372" y="3089260"/>
                  </a:lnTo>
                  <a:lnTo>
                    <a:pt x="212458" y="3118175"/>
                  </a:lnTo>
                  <a:lnTo>
                    <a:pt x="175793" y="3137138"/>
                  </a:lnTo>
                  <a:lnTo>
                    <a:pt x="133578" y="3143948"/>
                  </a:lnTo>
                  <a:lnTo>
                    <a:pt x="91357" y="3137138"/>
                  </a:lnTo>
                  <a:lnTo>
                    <a:pt x="54688" y="3118175"/>
                  </a:lnTo>
                  <a:lnTo>
                    <a:pt x="25772" y="3089260"/>
                  </a:lnTo>
                  <a:lnTo>
                    <a:pt x="6809" y="3052591"/>
                  </a:lnTo>
                  <a:lnTo>
                    <a:pt x="0" y="3010369"/>
                  </a:lnTo>
                  <a:lnTo>
                    <a:pt x="1" y="400685"/>
                  </a:lnTo>
                  <a:close/>
                </a:path>
                <a:path w="6468109" h="3144520">
                  <a:moveTo>
                    <a:pt x="6200673" y="267081"/>
                  </a:moveTo>
                  <a:lnTo>
                    <a:pt x="6334277" y="267081"/>
                  </a:lnTo>
                  <a:lnTo>
                    <a:pt x="6376506" y="260270"/>
                  </a:lnTo>
                  <a:lnTo>
                    <a:pt x="6413181" y="241311"/>
                  </a:lnTo>
                  <a:lnTo>
                    <a:pt x="6442103" y="212409"/>
                  </a:lnTo>
                  <a:lnTo>
                    <a:pt x="6461070" y="175771"/>
                  </a:lnTo>
                  <a:lnTo>
                    <a:pt x="6467881" y="133603"/>
                  </a:lnTo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16">
              <a:extLst>
                <a:ext uri="{FF2B5EF4-FFF2-40B4-BE49-F238E27FC236}">
                  <a16:creationId xmlns:a16="http://schemas.microsoft.com/office/drawing/2014/main" id="{B1B099E1-297E-9591-860C-AE5216A95FC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64910" y="3338068"/>
              <a:ext cx="146303" cy="146177"/>
            </a:xfrm>
            <a:prstGeom prst="rect">
              <a:avLst/>
            </a:prstGeom>
          </p:spPr>
        </p:pic>
        <p:sp>
          <p:nvSpPr>
            <p:cNvPr id="60" name="object 17">
              <a:extLst>
                <a:ext uri="{FF2B5EF4-FFF2-40B4-BE49-F238E27FC236}">
                  <a16:creationId xmlns:a16="http://schemas.microsoft.com/office/drawing/2014/main" id="{2C0A90EA-6772-6C9B-4056-251A0F8C3BEC}"/>
                </a:ext>
              </a:extLst>
            </p:cNvPr>
            <p:cNvSpPr/>
            <p:nvPr/>
          </p:nvSpPr>
          <p:spPr>
            <a:xfrm>
              <a:off x="70587" y="3544697"/>
              <a:ext cx="267335" cy="2543175"/>
            </a:xfrm>
            <a:custGeom>
              <a:avLst/>
              <a:gdLst/>
              <a:ahLst/>
              <a:cxnLst/>
              <a:rect l="l" t="t" r="r" b="b"/>
              <a:pathLst>
                <a:path w="267335" h="2543175">
                  <a:moveTo>
                    <a:pt x="133577" y="200405"/>
                  </a:moveTo>
                  <a:lnTo>
                    <a:pt x="133577" y="66801"/>
                  </a:lnTo>
                  <a:lnTo>
                    <a:pt x="153135" y="19589"/>
                  </a:lnTo>
                  <a:lnTo>
                    <a:pt x="200353" y="0"/>
                  </a:lnTo>
                  <a:lnTo>
                    <a:pt x="226354" y="5258"/>
                  </a:lnTo>
                  <a:lnTo>
                    <a:pt x="247583" y="19589"/>
                  </a:lnTo>
                  <a:lnTo>
                    <a:pt x="261895" y="40826"/>
                  </a:lnTo>
                  <a:lnTo>
                    <a:pt x="267143" y="66801"/>
                  </a:lnTo>
                  <a:lnTo>
                    <a:pt x="260333" y="109031"/>
                  </a:lnTo>
                  <a:lnTo>
                    <a:pt x="241371" y="145706"/>
                  </a:lnTo>
                  <a:lnTo>
                    <a:pt x="212457" y="174628"/>
                  </a:lnTo>
                  <a:lnTo>
                    <a:pt x="175792" y="193594"/>
                  </a:lnTo>
                  <a:lnTo>
                    <a:pt x="133577" y="200405"/>
                  </a:lnTo>
                  <a:lnTo>
                    <a:pt x="91355" y="193594"/>
                  </a:lnTo>
                  <a:lnTo>
                    <a:pt x="54687" y="174628"/>
                  </a:lnTo>
                  <a:lnTo>
                    <a:pt x="25772" y="145706"/>
                  </a:lnTo>
                  <a:lnTo>
                    <a:pt x="6809" y="109031"/>
                  </a:lnTo>
                  <a:lnTo>
                    <a:pt x="0" y="66801"/>
                  </a:lnTo>
                </a:path>
                <a:path w="267335" h="2543175">
                  <a:moveTo>
                    <a:pt x="267143" y="66801"/>
                  </a:moveTo>
                  <a:lnTo>
                    <a:pt x="267143" y="2542921"/>
                  </a:lnTo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65" name="TextBox 2064">
            <a:extLst>
              <a:ext uri="{FF2B5EF4-FFF2-40B4-BE49-F238E27FC236}">
                <a16:creationId xmlns:a16="http://schemas.microsoft.com/office/drawing/2014/main" id="{642B7AB9-5382-627A-DCF8-77434F6A8B44}"/>
              </a:ext>
            </a:extLst>
          </p:cNvPr>
          <p:cNvSpPr txBox="1"/>
          <p:nvPr/>
        </p:nvSpPr>
        <p:spPr>
          <a:xfrm>
            <a:off x="331687" y="653078"/>
            <a:ext cx="628904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spc="-5">
                <a:latin typeface="Calibri"/>
                <a:cs typeface="Calibri"/>
              </a:rPr>
              <a:t>                                                          </a:t>
            </a:r>
            <a:r>
              <a:rPr lang="en-IN" b="1" spc="-5">
                <a:latin typeface="Calibri"/>
                <a:cs typeface="Calibri"/>
              </a:rPr>
              <a:t>Feasibility</a:t>
            </a:r>
            <a:endParaRPr lang="en-US" b="1"/>
          </a:p>
          <a:p>
            <a:r>
              <a:rPr lang="en-US" sz="1500" b="1"/>
              <a:t>Technically feasible</a:t>
            </a:r>
            <a:r>
              <a:rPr lang="en-US" sz="1500"/>
              <a:t> with AI-driven control, adaptive blades, and IoT-based real-time monitoring.</a:t>
            </a:r>
            <a:br>
              <a:rPr lang="en-US" sz="1500"/>
            </a:br>
            <a:r>
              <a:rPr lang="en-US" sz="1500"/>
              <a:t> </a:t>
            </a:r>
            <a:r>
              <a:rPr lang="en-US" sz="1500" b="1"/>
              <a:t>Economically viable</a:t>
            </a:r>
            <a:r>
              <a:rPr lang="en-US" sz="1500"/>
              <a:t> due to long-term cost savings, despite high initial investment.</a:t>
            </a:r>
            <a:br>
              <a:rPr lang="en-US" sz="1500"/>
            </a:br>
            <a:r>
              <a:rPr lang="en-US" sz="1500"/>
              <a:t> </a:t>
            </a:r>
            <a:r>
              <a:rPr lang="en-US" sz="1500" b="1"/>
              <a:t>Environmentally sustainable</a:t>
            </a:r>
            <a:r>
              <a:rPr lang="en-US" sz="1500"/>
              <a:t>, reducing material waste and optimizing energy efficiency.</a:t>
            </a:r>
            <a:br>
              <a:rPr lang="en-US" sz="1500"/>
            </a:br>
            <a:r>
              <a:rPr lang="en-US" sz="1500" b="1"/>
              <a:t>Operationally efficient</a:t>
            </a:r>
            <a:r>
              <a:rPr lang="en-US" sz="1500"/>
              <a:t> with AI optimizing power generation and predictive maintenance.</a:t>
            </a:r>
          </a:p>
          <a:p>
            <a:r>
              <a:rPr lang="en-US" sz="1500"/>
              <a:t> </a:t>
            </a:r>
            <a:r>
              <a:rPr lang="en-US" sz="1500" b="1"/>
              <a:t>Regulatory compliance</a:t>
            </a:r>
            <a:r>
              <a:rPr lang="en-US" sz="1500"/>
              <a:t> is required, but increasing demand for smart renewables supports market feasibility.</a:t>
            </a:r>
            <a:endParaRPr lang="en-IN" sz="1500"/>
          </a:p>
        </p:txBody>
      </p:sp>
      <p:pic>
        <p:nvPicPr>
          <p:cNvPr id="2067" name="Picture 2066">
            <a:extLst>
              <a:ext uri="{FF2B5EF4-FFF2-40B4-BE49-F238E27FC236}">
                <a16:creationId xmlns:a16="http://schemas.microsoft.com/office/drawing/2014/main" id="{4745E33E-FAA0-2496-16C1-F47F3A91894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677" y="4026635"/>
            <a:ext cx="2641600" cy="1981200"/>
          </a:xfrm>
          <a:prstGeom prst="rect">
            <a:avLst/>
          </a:prstGeom>
        </p:spPr>
      </p:pic>
      <p:sp>
        <p:nvSpPr>
          <p:cNvPr id="2068" name="TextBox 2067">
            <a:extLst>
              <a:ext uri="{FF2B5EF4-FFF2-40B4-BE49-F238E27FC236}">
                <a16:creationId xmlns:a16="http://schemas.microsoft.com/office/drawing/2014/main" id="{055CB39B-9969-24A0-C0CC-75EFF4A9A6CD}"/>
              </a:ext>
            </a:extLst>
          </p:cNvPr>
          <p:cNvSpPr txBox="1"/>
          <p:nvPr/>
        </p:nvSpPr>
        <p:spPr>
          <a:xfrm>
            <a:off x="9829800" y="5952463"/>
            <a:ext cx="1686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Nacelle rotation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1218</Words>
  <Application>Microsoft Office PowerPoint</Application>
  <PresentationFormat>Widescreen</PresentationFormat>
  <Paragraphs>120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Algerian</vt:lpstr>
      <vt:lpstr>Arial</vt:lpstr>
      <vt:lpstr>Arial Black</vt:lpstr>
      <vt:lpstr>Arial MT</vt:lpstr>
      <vt:lpstr>Calibri</vt:lpstr>
      <vt:lpstr>Times New Roman</vt:lpstr>
      <vt:lpstr>Wingdings</vt:lpstr>
      <vt:lpstr>Office Theme</vt:lpstr>
      <vt:lpstr> SPARKATHON 2025</vt:lpstr>
      <vt:lpstr>Key Considerations for Smart Wind Turbine</vt:lpstr>
      <vt:lpstr>SMART WIND TURBINE</vt:lpstr>
      <vt:lpstr>MACHINE LEARNING APPROACH</vt:lpstr>
      <vt:lpstr>PowerPoint Presentation</vt:lpstr>
      <vt:lpstr>PowerPoint Presentation</vt:lpstr>
      <vt:lpstr>PowerPoint Presentation</vt:lpstr>
      <vt:lpstr>PowerPoint Presentation</vt:lpstr>
      <vt:lpstr>FEASIBILITY AND VIABILITY</vt:lpstr>
      <vt:lpstr>IMPACT AND BENEFITS</vt:lpstr>
      <vt:lpstr>RESEARCH AND 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INDIA HACKATHON 2024</dc:title>
  <dc:creator>sachin kumar</dc:creator>
  <cp:lastModifiedBy>Matchakandan K</cp:lastModifiedBy>
  <cp:revision>1</cp:revision>
  <dcterms:created xsi:type="dcterms:W3CDTF">2024-09-26T08:25:36Z</dcterms:created>
  <dcterms:modified xsi:type="dcterms:W3CDTF">2025-03-14T03:19:54Z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2024-09-25T00:00:00Z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2024-09-26T00:00:00Z</vt:filetime>
  </property>
</Properties>
</file>